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86"/>
  </p:notesMasterIdLst>
  <p:sldIdLst>
    <p:sldId id="371" r:id="rId2"/>
    <p:sldId id="256" r:id="rId3"/>
    <p:sldId id="257" r:id="rId4"/>
    <p:sldId id="263" r:id="rId5"/>
    <p:sldId id="264" r:id="rId6"/>
    <p:sldId id="265" r:id="rId7"/>
    <p:sldId id="267" r:id="rId8"/>
    <p:sldId id="268" r:id="rId9"/>
    <p:sldId id="269" r:id="rId10"/>
    <p:sldId id="270" r:id="rId11"/>
    <p:sldId id="272" r:id="rId12"/>
    <p:sldId id="273" r:id="rId13"/>
    <p:sldId id="276" r:id="rId14"/>
    <p:sldId id="275" r:id="rId15"/>
    <p:sldId id="278" r:id="rId16"/>
    <p:sldId id="279" r:id="rId17"/>
    <p:sldId id="266" r:id="rId18"/>
    <p:sldId id="280" r:id="rId19"/>
    <p:sldId id="281" r:id="rId20"/>
    <p:sldId id="282" r:id="rId21"/>
    <p:sldId id="285" r:id="rId22"/>
    <p:sldId id="286" r:id="rId23"/>
    <p:sldId id="287" r:id="rId24"/>
    <p:sldId id="288" r:id="rId25"/>
    <p:sldId id="293" r:id="rId26"/>
    <p:sldId id="294" r:id="rId27"/>
    <p:sldId id="289" r:id="rId28"/>
    <p:sldId id="290" r:id="rId29"/>
    <p:sldId id="291" r:id="rId30"/>
    <p:sldId id="292" r:id="rId31"/>
    <p:sldId id="295" r:id="rId32"/>
    <p:sldId id="296" r:id="rId33"/>
    <p:sldId id="305" r:id="rId34"/>
    <p:sldId id="297" r:id="rId35"/>
    <p:sldId id="372" r:id="rId36"/>
    <p:sldId id="318" r:id="rId37"/>
    <p:sldId id="319" r:id="rId38"/>
    <p:sldId id="320" r:id="rId39"/>
    <p:sldId id="300" r:id="rId40"/>
    <p:sldId id="299" r:id="rId41"/>
    <p:sldId id="301" r:id="rId42"/>
    <p:sldId id="302" r:id="rId43"/>
    <p:sldId id="306" r:id="rId44"/>
    <p:sldId id="313" r:id="rId45"/>
    <p:sldId id="314" r:id="rId46"/>
    <p:sldId id="315" r:id="rId47"/>
    <p:sldId id="316" r:id="rId48"/>
    <p:sldId id="317" r:id="rId49"/>
    <p:sldId id="321" r:id="rId50"/>
    <p:sldId id="322" r:id="rId51"/>
    <p:sldId id="323" r:id="rId52"/>
    <p:sldId id="324" r:id="rId53"/>
    <p:sldId id="325" r:id="rId54"/>
    <p:sldId id="373" r:id="rId55"/>
    <p:sldId id="374" r:id="rId56"/>
    <p:sldId id="375" r:id="rId57"/>
    <p:sldId id="376" r:id="rId58"/>
    <p:sldId id="307" r:id="rId59"/>
    <p:sldId id="308" r:id="rId60"/>
    <p:sldId id="309" r:id="rId61"/>
    <p:sldId id="310" r:id="rId62"/>
    <p:sldId id="311" r:id="rId63"/>
    <p:sldId id="312" r:id="rId64"/>
    <p:sldId id="326" r:id="rId65"/>
    <p:sldId id="327" r:id="rId66"/>
    <p:sldId id="328" r:id="rId67"/>
    <p:sldId id="377" r:id="rId68"/>
    <p:sldId id="378" r:id="rId69"/>
    <p:sldId id="333" r:id="rId70"/>
    <p:sldId id="334" r:id="rId71"/>
    <p:sldId id="335" r:id="rId72"/>
    <p:sldId id="336" r:id="rId73"/>
    <p:sldId id="379" r:id="rId74"/>
    <p:sldId id="380" r:id="rId75"/>
    <p:sldId id="361" r:id="rId76"/>
    <p:sldId id="362" r:id="rId77"/>
    <p:sldId id="363" r:id="rId78"/>
    <p:sldId id="364" r:id="rId79"/>
    <p:sldId id="365" r:id="rId80"/>
    <p:sldId id="366" r:id="rId81"/>
    <p:sldId id="367" r:id="rId82"/>
    <p:sldId id="368" r:id="rId83"/>
    <p:sldId id="369" r:id="rId84"/>
    <p:sldId id="370" r:id="rId85"/>
  </p:sldIdLst>
  <p:sldSz cx="9144000" cy="5143500" type="screen16x9"/>
  <p:notesSz cx="6858000" cy="9144000"/>
  <p:embeddedFontLst>
    <p:embeddedFont>
      <p:font typeface="Verdana" panose="020B0604030504040204" pitchFamily="34" charset="0"/>
      <p:regular r:id="rId87"/>
      <p:bold r:id="rId88"/>
      <p:italic r:id="rId89"/>
      <p:boldItalic r:id="rId9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074A788-2BBD-48F7-A2ED-2DA52A60A35A}">
  <a:tblStyle styleId="{E074A788-2BBD-48F7-A2ED-2DA52A60A35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940" y="5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font" Target="fonts/font3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font" Target="fonts/font4.fntdata"/><Relationship Id="rId95" Type="http://schemas.openxmlformats.org/officeDocument/2006/relationships/customXml" Target="../customXml/item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font" Target="fonts/font2.fntdata"/><Relationship Id="rId91" Type="http://schemas.openxmlformats.org/officeDocument/2006/relationships/presProps" Target="presProps.xml"/><Relationship Id="rId96" Type="http://schemas.openxmlformats.org/officeDocument/2006/relationships/customXml" Target="../customXml/item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notesMaster" Target="notesMasters/notesMaster1.xml"/><Relationship Id="rId9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customXml" Target="../customXml/item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viewProps" Target="view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font" Target="fonts/font1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e06184ba5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e06184ba5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ec1a247b39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ec1a247b39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ec1a247b39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ec1a247b39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e413aee95d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e413aee95d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b7ffcf6921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b7ffcf6921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ec1a247b39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ec1a247b39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e413aee95d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e413aee95d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e413aee95d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e413aee95d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e413aee95d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e413aee95d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e413aee95d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e413aee95d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b7ffcf6921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b7ffcf6921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e559e2bab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e559e2bab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e413aee95d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e413aee95d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e413aee95d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e413aee95d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e413aee95d_0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e413aee95d_0_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b7ffcf6921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b7ffcf6921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b7ffcf6921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b7ffcf6921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>
          <a:extLst>
            <a:ext uri="{FF2B5EF4-FFF2-40B4-BE49-F238E27FC236}">
              <a16:creationId xmlns:a16="http://schemas.microsoft.com/office/drawing/2014/main" id="{34417B63-4A12-E667-EF8B-4A1D952977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b7ffcf6921_0_122:notes">
            <a:extLst>
              <a:ext uri="{FF2B5EF4-FFF2-40B4-BE49-F238E27FC236}">
                <a16:creationId xmlns:a16="http://schemas.microsoft.com/office/drawing/2014/main" id="{470E9A1E-0173-064F-E6F0-071A925FE15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b7ffcf6921_0_122:notes">
            <a:extLst>
              <a:ext uri="{FF2B5EF4-FFF2-40B4-BE49-F238E27FC236}">
                <a16:creationId xmlns:a16="http://schemas.microsoft.com/office/drawing/2014/main" id="{433217A1-9D51-1291-5205-1C5707E0ABA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67662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b7ffcf6921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b7ffcf6921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b7ffcf6921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b7ffcf6921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b7ffcf6921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b7ffcf6921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b7ffcf6921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b7ffcf6921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e413aee95d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e413aee95d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e4230200c5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e4230200c5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e4230200c5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e4230200c5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e192c90c19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e192c90c19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862183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e4230200c5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e4230200c5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e3df06c36a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e3df06c36a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459113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e3df06c36a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e3df06c36a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378759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e3df06c36a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e3df06c36a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361540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ec1a247b39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ec1a247b39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eb610a7b6d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eb610a7b6d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ec1a247b39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ec1a247b39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e559e2babc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e559e2babc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ec1a247b39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ec1a247b39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e192c90c19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e192c90c19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e192c90c19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e192c90c19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243886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e192c90c19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e192c90c19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0490146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e192c90c19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e192c90c19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134813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e192c90c19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e192c90c19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6898375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e192c90c19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e192c90c19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874951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e3df06c36a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e3df06c36a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212337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ec1a247b39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ec1a247b39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076183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e3df06c36a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e3df06c36a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46981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e06184ba5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e06184ba5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e3df06c36a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e3df06c36a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737489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e3df06c36a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e3df06c36a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558707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ec1a247b39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ec1a247b39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ec1a247b39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ec1a247b39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ec1a247b39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ec1a247b39_0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e192c90c19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e192c90c19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e192c90c19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e192c90c19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e192c90c19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e192c90c19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e3df06c36a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e3df06c36a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eb610a7b6d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eb610a7b6d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ec1a247b3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ec1a247b3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e310994db6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e310994db6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e310994db6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e310994db6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163653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e310994db6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e310994db6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863844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e310994db6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e310994db6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b852ffd90e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b852ffd90e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eb610a7b6d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" name="Google Shape;543;geb610a7b6d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e8da4e9875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e8da4e9875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ed5ea1ff6e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Google Shape;710;ged5ea1ff6e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geecab4e877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6" name="Google Shape;716;geecab4e877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gef23646cf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1" name="Google Shape;721;gef23646cf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ec1a247b39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ec1a247b39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gef23646cfb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8" name="Google Shape;728;gef23646cfb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gef23646cfb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4" name="Google Shape;734;gef23646cfb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gef23646cfb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0" name="Google Shape;740;gef23646cfb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gef23646cfb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6" name="Google Shape;746;gef23646cfb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gef4b22884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2" name="Google Shape;752;gef4b22884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gef4b228847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9" name="Google Shape;759;gef4b228847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gef4b228847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6" name="Google Shape;766;gef4b228847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7ffcf6921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7ffcf6921_0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e413aee95d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e413aee95d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.visualstudio.com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cmder.net/" TargetMode="External"/><Relationship Id="rId4" Type="http://schemas.openxmlformats.org/officeDocument/2006/relationships/hyperlink" Target="https://nodejs.org/en/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js/default.asp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2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6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1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3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983945-1188-F579-70C4-D9AFC68E20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</p:spPr>
        <p:txBody>
          <a:bodyPr wrap="square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pt-BR" sz="2300"/>
              <a:t>Introdução ao </a:t>
            </a:r>
            <a:r>
              <a:rPr lang="pt-BR" sz="2300" err="1"/>
              <a:t>JavaScript</a:t>
            </a:r>
            <a:br>
              <a:rPr lang="pt-BR" sz="2300"/>
            </a:br>
            <a:r>
              <a:rPr lang="pt-BR" sz="2300"/>
              <a:t>Prof. Claudio Lima</a:t>
            </a:r>
          </a:p>
        </p:txBody>
      </p:sp>
    </p:spTree>
    <p:extLst>
      <p:ext uri="{BB962C8B-B14F-4D97-AF65-F5344CB8AC3E}">
        <p14:creationId xmlns:p14="http://schemas.microsoft.com/office/powerpoint/2010/main" val="12379531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Resultado no navegador</a:t>
            </a:r>
            <a:endParaRPr/>
          </a:p>
        </p:txBody>
      </p:sp>
      <p:sp>
        <p:nvSpPr>
          <p:cNvPr id="146" name="Google Shape;146;p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/>
              <a:t>Após o usuário entrar com o nome.</a:t>
            </a:r>
            <a:endParaRPr/>
          </a:p>
        </p:txBody>
      </p:sp>
      <p:pic>
        <p:nvPicPr>
          <p:cNvPr id="147" name="Google Shape;14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0075" y="951324"/>
            <a:ext cx="5372100" cy="211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39475" y="3461138"/>
            <a:ext cx="5372100" cy="1628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9"/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2720"/>
              <a:t>Como inserir e executar JavaScript</a:t>
            </a:r>
            <a:endParaRPr sz="2720"/>
          </a:p>
        </p:txBody>
      </p:sp>
      <p:pic>
        <p:nvPicPr>
          <p:cNvPr id="160" name="Google Shape;16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1138" y="572700"/>
            <a:ext cx="6181725" cy="421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0"/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2720"/>
              <a:t>Como inserir e executar JavaScript</a:t>
            </a:r>
            <a:endParaRPr sz="2720"/>
          </a:p>
        </p:txBody>
      </p:sp>
      <p:pic>
        <p:nvPicPr>
          <p:cNvPr id="166" name="Google Shape;16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6750" y="737375"/>
            <a:ext cx="6705600" cy="40100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" name="Conector de Seta Reta 2">
            <a:extLst>
              <a:ext uri="{FF2B5EF4-FFF2-40B4-BE49-F238E27FC236}">
                <a16:creationId xmlns:a16="http://schemas.microsoft.com/office/drawing/2014/main" id="{5E62B8F2-588F-4A86-9663-4B4166BA6711}"/>
              </a:ext>
            </a:extLst>
          </p:cNvPr>
          <p:cNvCxnSpPr/>
          <p:nvPr/>
        </p:nvCxnSpPr>
        <p:spPr>
          <a:xfrm flipH="1">
            <a:off x="6808425" y="3910988"/>
            <a:ext cx="124490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Externo</a:t>
            </a:r>
            <a:endParaRPr/>
          </a:p>
        </p:txBody>
      </p:sp>
      <p:sp>
        <p:nvSpPr>
          <p:cNvPr id="185" name="Google Shape;185;p3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dk1"/>
                </a:solidFill>
              </a:rPr>
              <a:t>O </a:t>
            </a:r>
            <a:r>
              <a:rPr lang="pt-BR" b="1" dirty="0" err="1">
                <a:solidFill>
                  <a:schemeClr val="dk1"/>
                </a:solidFill>
              </a:rPr>
              <a:t>JavaScript</a:t>
            </a:r>
            <a:r>
              <a:rPr lang="pt-BR" b="1" dirty="0">
                <a:solidFill>
                  <a:schemeClr val="dk1"/>
                </a:solidFill>
              </a:rPr>
              <a:t> Externo</a:t>
            </a:r>
            <a:r>
              <a:rPr lang="pt-BR" dirty="0">
                <a:solidFill>
                  <a:schemeClr val="dk1"/>
                </a:solidFill>
              </a:rPr>
              <a:t>. Observe que a </a:t>
            </a:r>
            <a:r>
              <a:rPr lang="pt-BR" dirty="0" err="1">
                <a:solidFill>
                  <a:schemeClr val="dk1"/>
                </a:solidFill>
              </a:rPr>
              <a:t>tag</a:t>
            </a:r>
            <a:r>
              <a:rPr lang="pt-BR" dirty="0">
                <a:solidFill>
                  <a:schemeClr val="dk1"/>
                </a:solidFill>
              </a:rPr>
              <a:t> </a:t>
            </a:r>
            <a:r>
              <a:rPr lang="pt-BR" b="1" dirty="0">
                <a:solidFill>
                  <a:schemeClr val="dk1"/>
                </a:solidFill>
              </a:rPr>
              <a:t>script</a:t>
            </a:r>
            <a:r>
              <a:rPr lang="pt-BR" dirty="0">
                <a:solidFill>
                  <a:schemeClr val="dk1"/>
                </a:solidFill>
              </a:rPr>
              <a:t> pode ser usada em diversos lugares dentro do código, por exemplo, na </a:t>
            </a:r>
            <a:r>
              <a:rPr lang="pt-BR" dirty="0" err="1">
                <a:solidFill>
                  <a:schemeClr val="dk1"/>
                </a:solidFill>
              </a:rPr>
              <a:t>tag</a:t>
            </a:r>
            <a:r>
              <a:rPr lang="pt-BR" dirty="0">
                <a:solidFill>
                  <a:schemeClr val="dk1"/>
                </a:solidFill>
              </a:rPr>
              <a:t> </a:t>
            </a:r>
            <a:r>
              <a:rPr lang="pt-BR" dirty="0" err="1">
                <a:solidFill>
                  <a:schemeClr val="dk1"/>
                </a:solidFill>
              </a:rPr>
              <a:t>head</a:t>
            </a:r>
            <a:r>
              <a:rPr lang="pt-BR" dirty="0">
                <a:solidFill>
                  <a:schemeClr val="dk1"/>
                </a:solidFill>
              </a:rPr>
              <a:t>, body ou em ambas, a diferença para os outros exemplos é que temos um atributo </a:t>
            </a:r>
            <a:r>
              <a:rPr lang="pt-BR" b="1" dirty="0" err="1">
                <a:solidFill>
                  <a:srgbClr val="FF0000"/>
                </a:solidFill>
              </a:rPr>
              <a:t>src</a:t>
            </a:r>
            <a:r>
              <a:rPr lang="pt-BR" dirty="0">
                <a:solidFill>
                  <a:schemeClr val="dk1"/>
                </a:solidFill>
              </a:rPr>
              <a:t> (o mesmo usado para indicar a localização de uma imagem na </a:t>
            </a:r>
            <a:r>
              <a:rPr lang="pt-BR" dirty="0" err="1">
                <a:solidFill>
                  <a:schemeClr val="dk1"/>
                </a:solidFill>
              </a:rPr>
              <a:t>tag</a:t>
            </a:r>
            <a:r>
              <a:rPr lang="pt-BR" dirty="0">
                <a:solidFill>
                  <a:schemeClr val="dk1"/>
                </a:solidFill>
              </a:rPr>
              <a:t> </a:t>
            </a:r>
            <a:r>
              <a:rPr lang="pt-BR" dirty="0" err="1">
                <a:solidFill>
                  <a:schemeClr val="dk1"/>
                </a:solidFill>
              </a:rPr>
              <a:t>img</a:t>
            </a:r>
            <a:r>
              <a:rPr lang="pt-BR" dirty="0">
                <a:solidFill>
                  <a:schemeClr val="dk1"/>
                </a:solidFill>
              </a:rPr>
              <a:t>) indicando a localização do script</a:t>
            </a:r>
            <a:endParaRPr dirty="0">
              <a:solidFill>
                <a:schemeClr val="dk1"/>
              </a:solidFill>
            </a:endParaRPr>
          </a:p>
          <a:p>
            <a:pPr marL="0" lvl="0" indent="0" algn="just" rtl="0">
              <a:spcBef>
                <a:spcPts val="1200"/>
              </a:spcBef>
              <a:spcAft>
                <a:spcPts val="1200"/>
              </a:spcAft>
              <a:buNone/>
            </a:pPr>
            <a:endParaRPr dirty="0">
              <a:solidFill>
                <a:schemeClr val="dk1"/>
              </a:solidFill>
            </a:endParaRPr>
          </a:p>
        </p:txBody>
      </p:sp>
      <p:pic>
        <p:nvPicPr>
          <p:cNvPr id="186" name="Google Shape;18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3250" y="3049650"/>
            <a:ext cx="4282384" cy="26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2"/>
          <p:cNvSpPr txBox="1">
            <a:spLocks noGrp="1"/>
          </p:cNvSpPr>
          <p:nvPr>
            <p:ph type="title"/>
          </p:nvPr>
        </p:nvSpPr>
        <p:spPr>
          <a:xfrm>
            <a:off x="311700" y="1617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 err="1"/>
              <a:t>JavaScript</a:t>
            </a:r>
            <a:r>
              <a:rPr lang="pt-BR" dirty="0"/>
              <a:t> em páginas HTML</a:t>
            </a:r>
            <a:endParaRPr dirty="0"/>
          </a:p>
        </p:txBody>
      </p:sp>
      <p:pic>
        <p:nvPicPr>
          <p:cNvPr id="178" name="Google Shape;17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3688" y="3794075"/>
            <a:ext cx="6675750" cy="13232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73700" y="617825"/>
            <a:ext cx="6675750" cy="317625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" name="Conector de Seta Reta 2">
            <a:extLst>
              <a:ext uri="{FF2B5EF4-FFF2-40B4-BE49-F238E27FC236}">
                <a16:creationId xmlns:a16="http://schemas.microsoft.com/office/drawing/2014/main" id="{5D53A180-49F1-401D-8A16-921CE5D3A05D}"/>
              </a:ext>
            </a:extLst>
          </p:cNvPr>
          <p:cNvCxnSpPr>
            <a:cxnSpLocks/>
          </p:cNvCxnSpPr>
          <p:nvPr/>
        </p:nvCxnSpPr>
        <p:spPr>
          <a:xfrm flipH="1" flipV="1">
            <a:off x="4417764" y="2456761"/>
            <a:ext cx="2115238" cy="133731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5"/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Conceitos básicos</a:t>
            </a:r>
            <a:endParaRPr/>
          </a:p>
        </p:txBody>
      </p:sp>
      <p:pic>
        <p:nvPicPr>
          <p:cNvPr id="199" name="Google Shape;19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0600" y="695325"/>
            <a:ext cx="4708750" cy="4235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Comentário</a:t>
            </a:r>
            <a:endParaRPr/>
          </a:p>
        </p:txBody>
      </p:sp>
      <p:sp>
        <p:nvSpPr>
          <p:cNvPr id="205" name="Google Shape;205;p3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7500" lnSpcReduction="20000"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Como em </a:t>
            </a:r>
            <a:r>
              <a:rPr lang="pt-BR" b="1">
                <a:solidFill>
                  <a:schemeClr val="dk1"/>
                </a:solidFill>
              </a:rPr>
              <a:t>HTML</a:t>
            </a:r>
            <a:r>
              <a:rPr lang="pt-BR">
                <a:solidFill>
                  <a:schemeClr val="dk1"/>
                </a:solidFill>
              </a:rPr>
              <a:t> e</a:t>
            </a:r>
            <a:r>
              <a:rPr lang="pt-BR" b="1">
                <a:solidFill>
                  <a:schemeClr val="dk1"/>
                </a:solidFill>
              </a:rPr>
              <a:t> CSS</a:t>
            </a:r>
            <a:r>
              <a:rPr lang="pt-BR">
                <a:solidFill>
                  <a:schemeClr val="dk1"/>
                </a:solidFill>
              </a:rPr>
              <a:t>, o </a:t>
            </a:r>
            <a:r>
              <a:rPr lang="pt-BR" b="1">
                <a:solidFill>
                  <a:schemeClr val="dk1"/>
                </a:solidFill>
              </a:rPr>
              <a:t>JavaScript</a:t>
            </a:r>
            <a:r>
              <a:rPr lang="pt-BR">
                <a:solidFill>
                  <a:schemeClr val="dk1"/>
                </a:solidFill>
              </a:rPr>
              <a:t> oferece a opção de colocar comentários, apenas relembrando, como o próprio nome define, que são notas, informações ou observações que podem ser incluídas no código fonte para descrever o que se quiser. Você pode adicionar comentários em JavaScript, usando a seguinte sintaxe:</a:t>
            </a:r>
            <a:endParaRPr>
              <a:solidFill>
                <a:schemeClr val="dk1"/>
              </a:solidFill>
            </a:endParaRPr>
          </a:p>
          <a:p>
            <a:pPr marL="0" lvl="0" indent="0" algn="just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• Comentário em linha - basta adicionar “</a:t>
            </a:r>
            <a:r>
              <a:rPr lang="pt-BR" b="1">
                <a:solidFill>
                  <a:schemeClr val="dk1"/>
                </a:solidFill>
              </a:rPr>
              <a:t>//</a:t>
            </a:r>
            <a:r>
              <a:rPr lang="pt-BR">
                <a:solidFill>
                  <a:schemeClr val="dk1"/>
                </a:solidFill>
              </a:rPr>
              <a:t>” antes de escrever o comentário.</a:t>
            </a:r>
            <a:endParaRPr>
              <a:solidFill>
                <a:schemeClr val="dk1"/>
              </a:solidFill>
            </a:endParaRPr>
          </a:p>
          <a:p>
            <a:pPr marL="0" lvl="0" indent="0" algn="just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 // Comentário</a:t>
            </a:r>
            <a:endParaRPr>
              <a:solidFill>
                <a:schemeClr val="dk1"/>
              </a:solidFill>
            </a:endParaRPr>
          </a:p>
          <a:p>
            <a:pPr marL="0" lvl="0" indent="0" algn="just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• Comentário com múltiplas linhas - tudo que está entre </a:t>
            </a:r>
            <a:r>
              <a:rPr lang="pt-BR" b="1">
                <a:solidFill>
                  <a:schemeClr val="dk1"/>
                </a:solidFill>
              </a:rPr>
              <a:t>/*</a:t>
            </a:r>
            <a:r>
              <a:rPr lang="pt-BR">
                <a:solidFill>
                  <a:schemeClr val="dk1"/>
                </a:solidFill>
              </a:rPr>
              <a:t> e </a:t>
            </a:r>
            <a:r>
              <a:rPr lang="pt-BR" b="1">
                <a:solidFill>
                  <a:schemeClr val="dk1"/>
                </a:solidFill>
              </a:rPr>
              <a:t>*/</a:t>
            </a:r>
            <a:r>
              <a:rPr lang="pt-BR">
                <a:solidFill>
                  <a:schemeClr val="dk1"/>
                </a:solidFill>
              </a:rPr>
              <a:t> será um comentário.</a:t>
            </a:r>
            <a:endParaRPr>
              <a:solidFill>
                <a:schemeClr val="dk1"/>
              </a:solidFill>
            </a:endParaRPr>
          </a:p>
          <a:p>
            <a:pPr marL="0" lvl="0" indent="0" algn="just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 /*</a:t>
            </a:r>
            <a:endParaRPr>
              <a:solidFill>
                <a:schemeClr val="dk1"/>
              </a:solidFill>
            </a:endParaRPr>
          </a:p>
          <a:p>
            <a:pPr marL="0" lvl="0" indent="0" algn="just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 Comentário.</a:t>
            </a:r>
            <a:endParaRPr>
              <a:solidFill>
                <a:schemeClr val="dk1"/>
              </a:solidFill>
            </a:endParaRPr>
          </a:p>
          <a:p>
            <a:pPr marL="0" lvl="0" indent="0" algn="just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>
                <a:solidFill>
                  <a:schemeClr val="dk1"/>
                </a:solidFill>
              </a:rPr>
              <a:t> */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3"/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Console do Navegador</a:t>
            </a:r>
            <a:endParaRPr/>
          </a:p>
        </p:txBody>
      </p:sp>
      <p:sp>
        <p:nvSpPr>
          <p:cNvPr id="121" name="Google Shape;121;p23"/>
          <p:cNvSpPr txBox="1">
            <a:spLocks noGrp="1"/>
          </p:cNvSpPr>
          <p:nvPr>
            <p:ph type="body" idx="1"/>
          </p:nvPr>
        </p:nvSpPr>
        <p:spPr>
          <a:xfrm>
            <a:off x="40115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Navegador Google Chrome: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pt-BR"/>
              <a:t>Clique em opções &gt; mais ferramentas &gt; Ferramentas do desenvolvedor (Ctrl + Shift + i)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pt-BR"/>
              <a:t>Navegador Firefox: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pt-BR"/>
              <a:t>Ferramentas &gt; Developer &gt; Toggle Tools (Ctrl + Shift + i)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b="1"/>
              <a:t>Importante testar as suas aplicações em browses diferentes para ver se são compatíveis.</a:t>
            </a:r>
            <a:endParaRPr b="1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Console do Navegador</a:t>
            </a:r>
            <a:endParaRPr/>
          </a:p>
        </p:txBody>
      </p:sp>
      <p:sp>
        <p:nvSpPr>
          <p:cNvPr id="211" name="Google Shape;211;p3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pt-BR">
                <a:solidFill>
                  <a:schemeClr val="dk1"/>
                </a:solidFill>
              </a:rPr>
              <a:t>Existem várias formas de executar códigos javascript em um página. Uma delas é executar códigos no que chamamos de </a:t>
            </a:r>
            <a:r>
              <a:rPr lang="pt-BR" b="1">
                <a:solidFill>
                  <a:schemeClr val="dk1"/>
                </a:solidFill>
              </a:rPr>
              <a:t>Console</a:t>
            </a:r>
            <a:r>
              <a:rPr lang="pt-BR">
                <a:solidFill>
                  <a:schemeClr val="dk1"/>
                </a:solidFill>
              </a:rPr>
              <a:t>. A maioria dos navegadores desktop já vem com essa ferramenta instalada. No Chrome, é possível chegar ao Console apertando </a:t>
            </a:r>
            <a:r>
              <a:rPr lang="pt-BR" b="1">
                <a:solidFill>
                  <a:schemeClr val="dk1"/>
                </a:solidFill>
              </a:rPr>
              <a:t>F12</a:t>
            </a:r>
            <a:r>
              <a:rPr lang="pt-BR">
                <a:solidFill>
                  <a:schemeClr val="dk1"/>
                </a:solidFill>
              </a:rPr>
              <a:t> e em seguida acessar a aba "Console" ou por meio do atalho de teclado </a:t>
            </a:r>
            <a:r>
              <a:rPr lang="pt-BR" b="1">
                <a:solidFill>
                  <a:schemeClr val="dk1"/>
                </a:solidFill>
              </a:rPr>
              <a:t>Control + Shift + C</a:t>
            </a:r>
            <a:r>
              <a:rPr lang="pt-BR">
                <a:solidFill>
                  <a:schemeClr val="dk1"/>
                </a:solidFill>
              </a:rPr>
              <a:t>; no Firefox, pelo atalho </a:t>
            </a:r>
            <a:r>
              <a:rPr lang="pt-BR" b="1">
                <a:solidFill>
                  <a:schemeClr val="dk1"/>
                </a:solidFill>
              </a:rPr>
              <a:t>Control + Shift + K</a:t>
            </a:r>
            <a:r>
              <a:rPr lang="pt-BR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12" name="Google Shape;21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274226"/>
            <a:ext cx="9144000" cy="614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Sintaxe Básica</a:t>
            </a:r>
            <a:endParaRPr/>
          </a:p>
        </p:txBody>
      </p:sp>
      <p:sp>
        <p:nvSpPr>
          <p:cNvPr id="218" name="Google Shape;218;p3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92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lang="pt-BR" sz="1900" b="1">
                <a:solidFill>
                  <a:schemeClr val="dk1"/>
                </a:solidFill>
              </a:rPr>
              <a:t>Operadores</a:t>
            </a:r>
            <a:endParaRPr sz="1900" b="1">
              <a:solidFill>
                <a:schemeClr val="dk1"/>
              </a:solidFill>
            </a:endParaRPr>
          </a:p>
          <a:p>
            <a:pPr marL="0" lvl="0" indent="0" algn="just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Podemos somar, subtrair, multiplicar e dividir como em qualquer linguagem:</a:t>
            </a:r>
            <a:endParaRPr>
              <a:solidFill>
                <a:schemeClr val="dk1"/>
              </a:solidFill>
            </a:endParaRPr>
          </a:p>
          <a:p>
            <a:pPr marL="0" lvl="0" indent="0" algn="just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Teste algumas contas digitando diretamente no console: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19" name="Google Shape;21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7950" y="2245513"/>
            <a:ext cx="1143000" cy="2581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Requisitos Necessários</a:t>
            </a:r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body" idx="1"/>
          </p:nvPr>
        </p:nvSpPr>
        <p:spPr>
          <a:xfrm>
            <a:off x="178900" y="779775"/>
            <a:ext cx="8826000" cy="390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40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pt-BR" sz="6710" dirty="0"/>
              <a:t>- Navegador (Chrome, </a:t>
            </a:r>
            <a:r>
              <a:rPr lang="pt-BR" sz="6710" dirty="0" err="1"/>
              <a:t>FireFox</a:t>
            </a:r>
            <a:r>
              <a:rPr lang="pt-BR" sz="6710" dirty="0"/>
              <a:t>, </a:t>
            </a:r>
            <a:r>
              <a:rPr lang="pt-BR" sz="6710" dirty="0" err="1"/>
              <a:t>Brave</a:t>
            </a:r>
            <a:r>
              <a:rPr lang="pt-BR" sz="6710" dirty="0"/>
              <a:t>, </a:t>
            </a:r>
            <a:r>
              <a:rPr lang="pt-BR" sz="6710" dirty="0" err="1"/>
              <a:t>etc</a:t>
            </a:r>
            <a:r>
              <a:rPr lang="pt-BR" sz="6710" dirty="0"/>
              <a:t>);</a:t>
            </a:r>
            <a:endParaRPr sz="6710" dirty="0"/>
          </a:p>
          <a:p>
            <a:pPr marL="857250" lvl="0" indent="-85725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Tx/>
              <a:buChar char="-"/>
            </a:pPr>
            <a:r>
              <a:rPr lang="pt-BR" sz="6710" b="1" dirty="0"/>
              <a:t>Editor de textos </a:t>
            </a:r>
          </a:p>
          <a:p>
            <a:pPr marL="857250" lvl="0" indent="-85725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Tx/>
              <a:buChar char="-"/>
            </a:pPr>
            <a:r>
              <a:rPr lang="pt-BR" sz="6710" dirty="0" err="1"/>
              <a:t>Vscode</a:t>
            </a:r>
            <a:r>
              <a:rPr lang="pt-BR" sz="6710" dirty="0"/>
              <a:t>: </a:t>
            </a:r>
            <a:r>
              <a:rPr lang="pt-BR" sz="6710" u="sng" dirty="0">
                <a:solidFill>
                  <a:schemeClr val="hlink"/>
                </a:solidFill>
                <a:hlinkClick r:id="rId3"/>
              </a:rPr>
              <a:t>https://code.visualstudio.com/</a:t>
            </a:r>
            <a:endParaRPr sz="6710"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pt-BR" sz="6710" dirty="0"/>
              <a:t>	</a:t>
            </a:r>
            <a:r>
              <a:rPr lang="pt-BR" sz="6710" dirty="0" err="1"/>
              <a:t>NodeJs</a:t>
            </a:r>
            <a:r>
              <a:rPr lang="pt-BR" sz="6710" dirty="0"/>
              <a:t>: </a:t>
            </a:r>
            <a:r>
              <a:rPr lang="pt-BR" sz="6710" u="sng" dirty="0">
                <a:solidFill>
                  <a:schemeClr val="hlink"/>
                </a:solidFill>
                <a:hlinkClick r:id="rId4"/>
              </a:rPr>
              <a:t>https://nodejs.org/en/</a:t>
            </a:r>
            <a:endParaRPr sz="6710"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pt-BR" sz="6710" dirty="0"/>
              <a:t>	</a:t>
            </a:r>
            <a:r>
              <a:rPr lang="pt-BR" sz="6710" dirty="0" err="1"/>
              <a:t>Cmder</a:t>
            </a:r>
            <a:r>
              <a:rPr lang="pt-BR" sz="6710" dirty="0"/>
              <a:t>: </a:t>
            </a:r>
            <a:r>
              <a:rPr lang="pt-BR" sz="6710" u="sng" dirty="0">
                <a:solidFill>
                  <a:schemeClr val="hlink"/>
                </a:solidFill>
                <a:hlinkClick r:id="rId5"/>
              </a:rPr>
              <a:t>https://cmder.net/</a:t>
            </a:r>
            <a:endParaRPr sz="6710"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pt-BR" sz="6710" dirty="0"/>
              <a:t>	</a:t>
            </a:r>
            <a:endParaRPr sz="6710"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pt-BR" sz="6710" dirty="0"/>
              <a:t>- Conhecimento básico de HTML e CSS;</a:t>
            </a:r>
            <a:endParaRPr sz="6710"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9"/>
          <p:cNvSpPr txBox="1">
            <a:spLocks noGrp="1"/>
          </p:cNvSpPr>
          <p:nvPr>
            <p:ph type="title"/>
          </p:nvPr>
        </p:nvSpPr>
        <p:spPr>
          <a:xfrm>
            <a:off x="222250" y="872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Variáveis - Introdução</a:t>
            </a:r>
            <a:endParaRPr/>
          </a:p>
        </p:txBody>
      </p:sp>
      <p:pic>
        <p:nvPicPr>
          <p:cNvPr id="225" name="Google Shape;22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250" y="614675"/>
            <a:ext cx="5979775" cy="376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1974" y="4378674"/>
            <a:ext cx="2792900" cy="7004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4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Sintaxe Básica</a:t>
            </a:r>
            <a:endParaRPr/>
          </a:p>
        </p:txBody>
      </p:sp>
      <p:sp>
        <p:nvSpPr>
          <p:cNvPr id="247" name="Google Shape;247;p42"/>
          <p:cNvSpPr txBox="1">
            <a:spLocks noGrp="1"/>
          </p:cNvSpPr>
          <p:nvPr>
            <p:ph type="body" idx="1"/>
          </p:nvPr>
        </p:nvSpPr>
        <p:spPr>
          <a:xfrm>
            <a:off x="247425" y="1131050"/>
            <a:ext cx="8520600" cy="380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Também podemos alterar o valor de uma variável usando essas operações com uma sintaxe bem compacta:</a:t>
            </a:r>
            <a:endParaRPr>
              <a:solidFill>
                <a:schemeClr val="dk1"/>
              </a:solidFill>
            </a:endParaRPr>
          </a:p>
          <a:p>
            <a:pPr marL="0" lvl="0" indent="0" algn="just" rtl="0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</p:txBody>
      </p:sp>
      <p:pic>
        <p:nvPicPr>
          <p:cNvPr id="248" name="Google Shape;248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8650" y="2141950"/>
            <a:ext cx="3657600" cy="152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Tipos de dados</a:t>
            </a:r>
            <a:endParaRPr/>
          </a:p>
        </p:txBody>
      </p:sp>
      <p:sp>
        <p:nvSpPr>
          <p:cNvPr id="254" name="Google Shape;254;p4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Não são apenas números que podemos salvar numa variável. O Javascript tem vários tipos de dados.</a:t>
            </a:r>
            <a:endParaRPr>
              <a:solidFill>
                <a:schemeClr val="dk1"/>
              </a:solidFill>
            </a:endParaRPr>
          </a:p>
          <a:p>
            <a:pPr marL="0" lvl="0" indent="0" algn="just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900" b="1">
                <a:solidFill>
                  <a:schemeClr val="dk1"/>
                </a:solidFill>
              </a:rPr>
              <a:t>Number</a:t>
            </a:r>
            <a:endParaRPr sz="1900" b="1">
              <a:solidFill>
                <a:schemeClr val="dk1"/>
              </a:solidFill>
            </a:endParaRPr>
          </a:p>
          <a:p>
            <a:pPr marL="0" lvl="0" indent="457200" algn="just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Com esse tipo de dados é possível executar todas as operações que vimos anteriormente</a:t>
            </a:r>
            <a:endParaRPr>
              <a:solidFill>
                <a:schemeClr val="dk1"/>
              </a:solidFill>
            </a:endParaRPr>
          </a:p>
          <a:p>
            <a:pPr marL="0" lvl="0" indent="457200" algn="just" rtl="0">
              <a:spcBef>
                <a:spcPts val="12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just" rtl="0">
              <a:spcBef>
                <a:spcPts val="1200"/>
              </a:spcBef>
              <a:spcAft>
                <a:spcPts val="120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pic>
        <p:nvPicPr>
          <p:cNvPr id="255" name="Google Shape;255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6500" y="3570675"/>
            <a:ext cx="3371850" cy="89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4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Tipos de dados</a:t>
            </a:r>
            <a:endParaRPr/>
          </a:p>
        </p:txBody>
      </p:sp>
      <p:sp>
        <p:nvSpPr>
          <p:cNvPr id="261" name="Google Shape;261;p4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 b="1" dirty="0" err="1">
                <a:solidFill>
                  <a:schemeClr val="dk1"/>
                </a:solidFill>
              </a:rPr>
              <a:t>String</a:t>
            </a:r>
            <a:endParaRPr sz="1900" b="1" dirty="0">
              <a:solidFill>
                <a:schemeClr val="dk1"/>
              </a:solidFill>
            </a:endParaRPr>
          </a:p>
          <a:p>
            <a:pPr marL="0" lvl="0" indent="457200" algn="just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dk1"/>
                </a:solidFill>
              </a:rPr>
              <a:t>Uma </a:t>
            </a:r>
            <a:r>
              <a:rPr lang="pt-BR" dirty="0" err="1">
                <a:solidFill>
                  <a:schemeClr val="dk1"/>
                </a:solidFill>
              </a:rPr>
              <a:t>string</a:t>
            </a:r>
            <a:r>
              <a:rPr lang="pt-BR" dirty="0">
                <a:solidFill>
                  <a:schemeClr val="dk1"/>
                </a:solidFill>
              </a:rPr>
              <a:t> em </a:t>
            </a:r>
            <a:r>
              <a:rPr lang="pt-BR" dirty="0" err="1">
                <a:solidFill>
                  <a:schemeClr val="dk1"/>
                </a:solidFill>
              </a:rPr>
              <a:t>JavaScript</a:t>
            </a:r>
            <a:r>
              <a:rPr lang="pt-BR" dirty="0">
                <a:solidFill>
                  <a:schemeClr val="dk1"/>
                </a:solidFill>
              </a:rPr>
              <a:t> é utilizada para armazenar trechos de texto:</a:t>
            </a:r>
            <a:endParaRPr dirty="0">
              <a:solidFill>
                <a:schemeClr val="dk1"/>
              </a:solidFill>
            </a:endParaRPr>
          </a:p>
          <a:p>
            <a:pPr marL="0" lvl="0" indent="457200" algn="just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dk1"/>
                </a:solidFill>
              </a:rPr>
              <a:t>var escola = “Fatec”;</a:t>
            </a:r>
            <a:endParaRPr dirty="0">
              <a:solidFill>
                <a:schemeClr val="dk1"/>
              </a:solidFill>
            </a:endParaRPr>
          </a:p>
          <a:p>
            <a:pPr marL="0" lvl="0" indent="0" algn="just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dk1"/>
                </a:solidFill>
              </a:rPr>
              <a:t>Para exibirmos o valor da variável escola fora do console, podemos executar o seguinte comando:</a:t>
            </a:r>
            <a:endParaRPr dirty="0">
              <a:solidFill>
                <a:schemeClr val="dk1"/>
              </a:solidFill>
            </a:endParaRPr>
          </a:p>
          <a:p>
            <a:pPr marL="0" lvl="0" indent="0" algn="just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pt-BR" dirty="0" err="1">
                <a:solidFill>
                  <a:schemeClr val="dk1"/>
                </a:solidFill>
              </a:rPr>
              <a:t>alert</a:t>
            </a:r>
            <a:r>
              <a:rPr lang="pt-BR" dirty="0">
                <a:solidFill>
                  <a:schemeClr val="dk1"/>
                </a:solidFill>
              </a:rPr>
              <a:t>(escola);</a:t>
            </a:r>
            <a:endParaRPr dirty="0">
              <a:solidFill>
                <a:schemeClr val="dk1"/>
              </a:solidFill>
            </a:endParaRPr>
          </a:p>
          <a:p>
            <a:pPr marL="0" lvl="0" indent="457200" algn="just" rtl="0">
              <a:spcBef>
                <a:spcPts val="120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just" rtl="0">
              <a:spcBef>
                <a:spcPts val="1200"/>
              </a:spcBef>
              <a:spcAft>
                <a:spcPts val="1200"/>
              </a:spcAft>
              <a:buNone/>
            </a:pPr>
            <a:endParaRPr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Google Shape;266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0175" y="0"/>
            <a:ext cx="577747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5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Variáveis null e undefined</a:t>
            </a:r>
            <a:endParaRPr/>
          </a:p>
        </p:txBody>
      </p:sp>
      <p:pic>
        <p:nvPicPr>
          <p:cNvPr id="294" name="Google Shape;294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5675" y="1017728"/>
            <a:ext cx="5647675" cy="410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>
          <a:extLst>
            <a:ext uri="{FF2B5EF4-FFF2-40B4-BE49-F238E27FC236}">
              <a16:creationId xmlns:a16="http://schemas.microsoft.com/office/drawing/2014/main" id="{BC3EAEB5-52C7-74CD-EA03-605CDCACB1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51">
            <a:extLst>
              <a:ext uri="{FF2B5EF4-FFF2-40B4-BE49-F238E27FC236}">
                <a16:creationId xmlns:a16="http://schemas.microsoft.com/office/drawing/2014/main" id="{15DFE1DF-EC23-25F1-9C73-ED1DE9603A2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Alterando valores de variáveis</a:t>
            </a:r>
            <a:endParaRPr/>
          </a:p>
        </p:txBody>
      </p:sp>
      <p:pic>
        <p:nvPicPr>
          <p:cNvPr id="300" name="Google Shape;300;p51">
            <a:extLst>
              <a:ext uri="{FF2B5EF4-FFF2-40B4-BE49-F238E27FC236}">
                <a16:creationId xmlns:a16="http://schemas.microsoft.com/office/drawing/2014/main" id="{7E86C387-8FBE-F69C-2030-0BD28AE6638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4625" y="1017725"/>
            <a:ext cx="4937300" cy="40214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040455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6"/>
          <p:cNvSpPr txBox="1">
            <a:spLocks noGrp="1"/>
          </p:cNvSpPr>
          <p:nvPr>
            <p:ph type="title"/>
          </p:nvPr>
        </p:nvSpPr>
        <p:spPr>
          <a:xfrm>
            <a:off x="311700" y="1021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Concatenação</a:t>
            </a:r>
            <a:endParaRPr/>
          </a:p>
        </p:txBody>
      </p:sp>
      <p:pic>
        <p:nvPicPr>
          <p:cNvPr id="272" name="Google Shape;272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3500" y="674825"/>
            <a:ext cx="7357000" cy="4364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7"/>
          <p:cNvSpPr txBox="1">
            <a:spLocks noGrp="1"/>
          </p:cNvSpPr>
          <p:nvPr>
            <p:ph type="title"/>
          </p:nvPr>
        </p:nvSpPr>
        <p:spPr>
          <a:xfrm>
            <a:off x="311700" y="1021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Concatenação usando prompt</a:t>
            </a:r>
            <a:endParaRPr/>
          </a:p>
        </p:txBody>
      </p:sp>
      <p:pic>
        <p:nvPicPr>
          <p:cNvPr id="278" name="Google Shape;278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0225" y="674825"/>
            <a:ext cx="7332225" cy="4301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Google Shape;283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5625" y="111975"/>
            <a:ext cx="6795050" cy="491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Levantamento da Stack Overflow uma das maiores plataforma de programadores</a:t>
            </a:r>
            <a:endParaRPr/>
          </a:p>
        </p:txBody>
      </p:sp>
      <p:pic>
        <p:nvPicPr>
          <p:cNvPr id="61" name="Google Shape;6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4500" y="894525"/>
            <a:ext cx="2743525" cy="4174425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4"/>
          <p:cNvSpPr/>
          <p:nvPr/>
        </p:nvSpPr>
        <p:spPr>
          <a:xfrm>
            <a:off x="5818025" y="894525"/>
            <a:ext cx="3325968" cy="2564298"/>
          </a:xfrm>
          <a:prstGeom prst="irregularSeal1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JS tem a maior quantidade de materiais e pessoas interessadas no assunto</a:t>
            </a:r>
            <a:endParaRPr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Usar ou não o “;” no final dos comandos?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/>
              <a:t>É opcional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52"/>
          <p:cNvSpPr txBox="1">
            <a:spLocks noGrp="1"/>
          </p:cNvSpPr>
          <p:nvPr>
            <p:ph type="title"/>
          </p:nvPr>
        </p:nvSpPr>
        <p:spPr>
          <a:xfrm>
            <a:off x="222249" y="-1"/>
            <a:ext cx="8619671" cy="84092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/>
              <a:t>Estrutura de Controle Condicional</a:t>
            </a:r>
            <a:endParaRPr b="1" dirty="0"/>
          </a:p>
        </p:txBody>
      </p:sp>
      <p:sp>
        <p:nvSpPr>
          <p:cNvPr id="306" name="Google Shape;306;p52"/>
          <p:cNvSpPr txBox="1">
            <a:spLocks noGrp="1"/>
          </p:cNvSpPr>
          <p:nvPr>
            <p:ph type="body" idx="1"/>
          </p:nvPr>
        </p:nvSpPr>
        <p:spPr>
          <a:xfrm>
            <a:off x="89450" y="700700"/>
            <a:ext cx="8930400" cy="407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500">
                <a:solidFill>
                  <a:schemeClr val="dk1"/>
                </a:solidFill>
                <a:highlight>
                  <a:srgbClr val="FFFFFF"/>
                </a:highlight>
              </a:rPr>
              <a:t>A declaração if</a:t>
            </a:r>
            <a:endParaRPr sz="25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5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Use a </a:t>
            </a:r>
            <a:r>
              <a:rPr lang="pt-BR" sz="1300">
                <a:solidFill>
                  <a:srgbClr val="DC143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if </a:t>
            </a:r>
            <a:r>
              <a:rPr lang="pt-BR" sz="125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instrução para especificar um bloco de código JavaScript a ser executado se uma condição for verdadeira.</a:t>
            </a:r>
            <a:endParaRPr sz="1250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900">
                <a:solidFill>
                  <a:schemeClr val="dk1"/>
                </a:solidFill>
                <a:highlight>
                  <a:srgbClr val="FFFFFF"/>
                </a:highlight>
              </a:rPr>
              <a:t>Sintaxe</a:t>
            </a:r>
            <a:endParaRPr sz="19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114300" marR="11430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50">
                <a:solidFill>
                  <a:srgbClr val="0000C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pt-BR" sz="12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pt-BR" sz="1250" i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condition</a:t>
            </a:r>
            <a:r>
              <a:rPr lang="pt-BR" sz="12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sz="12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114300" marR="1143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pt-BR" sz="125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</a:t>
            </a:r>
            <a:r>
              <a:rPr lang="pt-BR" sz="1250" i="1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block of code to be executed if the condition is true</a:t>
            </a:r>
            <a:endParaRPr sz="1250" i="1">
              <a:solidFill>
                <a:srgbClr val="008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114300" marR="1143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2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114300" marR="114300" lvl="0" indent="0" algn="l" rtl="0">
              <a:lnSpc>
                <a:spcPct val="95000"/>
              </a:lnSpc>
              <a:spcBef>
                <a:spcPts val="1800"/>
              </a:spcBef>
              <a:spcAft>
                <a:spcPts val="0"/>
              </a:spcAft>
              <a:buSzPts val="275"/>
              <a:buNone/>
            </a:pPr>
            <a:r>
              <a:rPr lang="pt-BR" sz="1250" b="1">
                <a:solidFill>
                  <a:schemeClr val="dk1"/>
                </a:solidFill>
                <a:highlight>
                  <a:srgbClr val="FFFFCC"/>
                </a:highlight>
                <a:latin typeface="Verdana"/>
                <a:ea typeface="Verdana"/>
                <a:cs typeface="Verdana"/>
                <a:sym typeface="Verdana"/>
              </a:rPr>
              <a:t>Observe que </a:t>
            </a:r>
            <a:r>
              <a:rPr lang="pt-BR" sz="1300" b="1">
                <a:solidFill>
                  <a:srgbClr val="DC143C"/>
                </a:solidFill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pt-BR" sz="1250" b="1">
                <a:solidFill>
                  <a:schemeClr val="dk1"/>
                </a:solidFill>
                <a:highlight>
                  <a:srgbClr val="FFFFCC"/>
                </a:highlight>
                <a:latin typeface="Verdana"/>
                <a:ea typeface="Verdana"/>
                <a:cs typeface="Verdana"/>
                <a:sym typeface="Verdana"/>
              </a:rPr>
              <a:t>está em letras minúsculas. Letras maiúsculas (If ou IF) irão gerar um erro de JavaScript.</a:t>
            </a:r>
            <a:endParaRPr sz="1250" b="1">
              <a:solidFill>
                <a:schemeClr val="dk1"/>
              </a:solidFill>
              <a:highlight>
                <a:srgbClr val="FFFFCC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114300" marR="114300" lvl="0" indent="0" algn="l" rtl="0">
              <a:lnSpc>
                <a:spcPct val="9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endParaRPr sz="1250" b="1">
              <a:solidFill>
                <a:schemeClr val="dk1"/>
              </a:solidFill>
              <a:highlight>
                <a:srgbClr val="FFFFCC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152400" marR="152400" lvl="0" indent="0" algn="l" rtl="0">
              <a:lnSpc>
                <a:spcPct val="9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endParaRPr sz="987">
              <a:solidFill>
                <a:schemeClr val="dk1"/>
              </a:solidFill>
              <a:highlight>
                <a:srgbClr val="E7E9E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95000"/>
              </a:lnSpc>
              <a:spcBef>
                <a:spcPts val="1800"/>
              </a:spcBef>
              <a:spcAft>
                <a:spcPts val="0"/>
              </a:spcAft>
              <a:buSzPts val="275"/>
              <a:buNone/>
            </a:pPr>
            <a:endParaRPr sz="1150"/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75"/>
              <a:buNone/>
            </a:pPr>
            <a:endParaRPr sz="1150"/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75"/>
              <a:buNone/>
            </a:pPr>
            <a:endParaRPr sz="1150"/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75"/>
              <a:buNone/>
            </a:pPr>
            <a:endParaRPr sz="1150"/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75"/>
              <a:buNone/>
            </a:pPr>
            <a:endParaRPr sz="1150"/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75"/>
              <a:buNone/>
            </a:pPr>
            <a:endParaRPr sz="1150"/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75"/>
              <a:buNone/>
            </a:pPr>
            <a:endParaRPr sz="1150"/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75"/>
              <a:buNone/>
            </a:pPr>
            <a:endParaRPr sz="1150"/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275"/>
              <a:buNone/>
            </a:pPr>
            <a:r>
              <a:rPr lang="pt-BR" sz="1150"/>
              <a:t>}</a:t>
            </a:r>
            <a:endParaRPr sz="115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53"/>
          <p:cNvSpPr txBox="1">
            <a:spLocks noGrp="1"/>
          </p:cNvSpPr>
          <p:nvPr>
            <p:ph type="body" idx="1"/>
          </p:nvPr>
        </p:nvSpPr>
        <p:spPr>
          <a:xfrm>
            <a:off x="134175" y="357800"/>
            <a:ext cx="8915400" cy="4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800" dirty="0">
                <a:solidFill>
                  <a:schemeClr val="dk1"/>
                </a:solidFill>
                <a:highlight>
                  <a:srgbClr val="FFFFFF"/>
                </a:highlight>
              </a:rPr>
              <a:t>A declaração </a:t>
            </a:r>
            <a:r>
              <a:rPr lang="pt-BR" sz="2800" dirty="0" err="1">
                <a:solidFill>
                  <a:schemeClr val="dk1"/>
                </a:solidFill>
                <a:highlight>
                  <a:srgbClr val="FFFFFF"/>
                </a:highlight>
              </a:rPr>
              <a:t>else</a:t>
            </a:r>
            <a:endParaRPr sz="2800" dirty="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5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Use </a:t>
            </a:r>
            <a:r>
              <a:rPr lang="pt-BR" sz="1600" dirty="0" err="1">
                <a:solidFill>
                  <a:srgbClr val="DC143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else</a:t>
            </a:r>
            <a:r>
              <a:rPr lang="pt-BR" sz="1600" dirty="0">
                <a:solidFill>
                  <a:srgbClr val="DC143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155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instrução para especificar um bloco de código a ser executado se a condição for falsa.</a:t>
            </a:r>
            <a:endParaRPr sz="1550" dirty="0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114300" marR="114300" lvl="0" indent="0" algn="l" rtl="0"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550" dirty="0" err="1">
                <a:solidFill>
                  <a:srgbClr val="0000C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pt-BR" sz="155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pt-BR" sz="1550" i="1" dirty="0" err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condition</a:t>
            </a:r>
            <a:r>
              <a:rPr lang="pt-BR" sz="155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sz="1550" dirty="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114300" marR="1143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55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pt-BR" sz="1550" dirty="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</a:t>
            </a:r>
            <a:r>
              <a:rPr lang="pt-BR" sz="1550" i="1" dirty="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pt-BR" sz="1550" i="1" dirty="0" err="1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block</a:t>
            </a:r>
            <a:r>
              <a:rPr lang="pt-BR" sz="1550" i="1" dirty="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1550" i="1" dirty="0" err="1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of</a:t>
            </a:r>
            <a:r>
              <a:rPr lang="pt-BR" sz="1550" i="1" dirty="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1550" i="1" dirty="0" err="1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code</a:t>
            </a:r>
            <a:r>
              <a:rPr lang="pt-BR" sz="1550" i="1" dirty="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1550" i="1" dirty="0" err="1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to</a:t>
            </a:r>
            <a:r>
              <a:rPr lang="pt-BR" sz="1550" i="1" dirty="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1550" i="1" dirty="0" err="1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be</a:t>
            </a:r>
            <a:r>
              <a:rPr lang="pt-BR" sz="1550" i="1" dirty="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1550" i="1" dirty="0" err="1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executed</a:t>
            </a:r>
            <a:r>
              <a:rPr lang="pt-BR" sz="1550" i="1" dirty="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1550" i="1" dirty="0" err="1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pt-BR" sz="1550" i="1" dirty="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1550" i="1" dirty="0" err="1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the</a:t>
            </a:r>
            <a:r>
              <a:rPr lang="pt-BR" sz="1550" i="1" dirty="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1550" i="1" dirty="0" err="1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condition</a:t>
            </a:r>
            <a:r>
              <a:rPr lang="pt-BR" sz="1550" i="1" dirty="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1550" i="1" dirty="0" err="1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is</a:t>
            </a:r>
            <a:r>
              <a:rPr lang="pt-BR" sz="1550" i="1" dirty="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1550" i="1" dirty="0" err="1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endParaRPr sz="1550" i="1" dirty="0">
              <a:solidFill>
                <a:srgbClr val="008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114300" marR="1143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55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 </a:t>
            </a:r>
            <a:r>
              <a:rPr lang="pt-BR" sz="1550" dirty="0" err="1">
                <a:solidFill>
                  <a:srgbClr val="0000C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else</a:t>
            </a:r>
            <a:r>
              <a:rPr lang="pt-BR" sz="155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1550" dirty="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114300" marR="1143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55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pt-BR" sz="1550" dirty="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</a:t>
            </a:r>
            <a:r>
              <a:rPr lang="pt-BR" sz="1550" i="1" dirty="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pt-BR" sz="1550" i="1" dirty="0" err="1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block</a:t>
            </a:r>
            <a:r>
              <a:rPr lang="pt-BR" sz="1550" i="1" dirty="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1550" i="1" dirty="0" err="1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of</a:t>
            </a:r>
            <a:r>
              <a:rPr lang="pt-BR" sz="1550" i="1" dirty="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1550" i="1" dirty="0" err="1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code</a:t>
            </a:r>
            <a:r>
              <a:rPr lang="pt-BR" sz="1550" i="1" dirty="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1550" i="1" dirty="0" err="1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to</a:t>
            </a:r>
            <a:r>
              <a:rPr lang="pt-BR" sz="1550" i="1" dirty="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1550" i="1" dirty="0" err="1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be</a:t>
            </a:r>
            <a:r>
              <a:rPr lang="pt-BR" sz="1550" i="1" dirty="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1550" i="1" dirty="0" err="1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executed</a:t>
            </a:r>
            <a:r>
              <a:rPr lang="pt-BR" sz="1550" i="1" dirty="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1550" i="1" dirty="0" err="1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pt-BR" sz="1550" i="1" dirty="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1550" i="1" dirty="0" err="1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the</a:t>
            </a:r>
            <a:r>
              <a:rPr lang="pt-BR" sz="1550" i="1" dirty="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1550" i="1" dirty="0" err="1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condition</a:t>
            </a:r>
            <a:r>
              <a:rPr lang="pt-BR" sz="1550" i="1" dirty="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1550" i="1" dirty="0" err="1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is</a:t>
            </a:r>
            <a:r>
              <a:rPr lang="pt-BR" sz="1550" i="1" dirty="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false</a:t>
            </a:r>
            <a:endParaRPr sz="1550" i="1" dirty="0">
              <a:solidFill>
                <a:srgbClr val="008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114300" marR="1143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55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550" dirty="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sz="2200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62"/>
          <p:cNvSpPr txBox="1">
            <a:spLocks noGrp="1"/>
          </p:cNvSpPr>
          <p:nvPr>
            <p:ph type="title"/>
          </p:nvPr>
        </p:nvSpPr>
        <p:spPr>
          <a:xfrm>
            <a:off x="311700" y="1319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Exemplo</a:t>
            </a:r>
            <a:endParaRPr/>
          </a:p>
        </p:txBody>
      </p:sp>
      <p:pic>
        <p:nvPicPr>
          <p:cNvPr id="361" name="Google Shape;361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4900" y="615200"/>
            <a:ext cx="6011796" cy="43910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501790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54"/>
          <p:cNvSpPr txBox="1">
            <a:spLocks noGrp="1"/>
          </p:cNvSpPr>
          <p:nvPr>
            <p:ph type="body" idx="1"/>
          </p:nvPr>
        </p:nvSpPr>
        <p:spPr>
          <a:xfrm>
            <a:off x="311700" y="432350"/>
            <a:ext cx="8737800" cy="413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600">
                <a:solidFill>
                  <a:schemeClr val="dk1"/>
                </a:solidFill>
                <a:highlight>
                  <a:srgbClr val="FFFFFF"/>
                </a:highlight>
              </a:rPr>
              <a:t>A declaração else if</a:t>
            </a:r>
            <a:endParaRPr sz="26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35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Use a </a:t>
            </a:r>
            <a:r>
              <a:rPr lang="pt-BR" sz="1400">
                <a:solidFill>
                  <a:srgbClr val="DC143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else if </a:t>
            </a:r>
            <a:r>
              <a:rPr lang="pt-BR" sz="135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instrução para especificar uma nova condição se a primeira condição for falsa.</a:t>
            </a:r>
            <a:endParaRPr sz="1350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000">
                <a:solidFill>
                  <a:schemeClr val="dk1"/>
                </a:solidFill>
                <a:highlight>
                  <a:srgbClr val="FFFFFF"/>
                </a:highlight>
              </a:rPr>
              <a:t>Sintaxe</a:t>
            </a:r>
            <a:endParaRPr sz="2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114300" marR="11430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350">
                <a:solidFill>
                  <a:srgbClr val="0000C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pt-BR" sz="13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pt-BR" sz="1350" i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condition1</a:t>
            </a:r>
            <a:r>
              <a:rPr lang="pt-BR" sz="13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sz="13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114300" marR="1143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3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pt-BR" sz="135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</a:t>
            </a:r>
            <a:r>
              <a:rPr lang="pt-BR" sz="1350" i="1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block of code to be executed if condition1 is true</a:t>
            </a:r>
            <a:endParaRPr sz="1350" i="1">
              <a:solidFill>
                <a:srgbClr val="008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114300" marR="1143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3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 </a:t>
            </a:r>
            <a:r>
              <a:rPr lang="pt-BR" sz="1350">
                <a:solidFill>
                  <a:srgbClr val="0000C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else</a:t>
            </a:r>
            <a:r>
              <a:rPr lang="pt-BR" sz="13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1350">
                <a:solidFill>
                  <a:srgbClr val="0000C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pt-BR" sz="13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pt-BR" sz="1350" i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condition2</a:t>
            </a:r>
            <a:r>
              <a:rPr lang="pt-BR" sz="13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sz="13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114300" marR="1143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3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pt-BR" sz="135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</a:t>
            </a:r>
            <a:r>
              <a:rPr lang="pt-BR" sz="1350" i="1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block of code to be executed if the condition1 is false and condition2 is true</a:t>
            </a:r>
            <a:endParaRPr sz="1350" i="1">
              <a:solidFill>
                <a:srgbClr val="008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114300" marR="1143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3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 </a:t>
            </a:r>
            <a:r>
              <a:rPr lang="pt-BR" sz="1350">
                <a:solidFill>
                  <a:srgbClr val="0000C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else</a:t>
            </a:r>
            <a:r>
              <a:rPr lang="pt-BR" sz="13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13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114300" marR="1143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3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pt-BR" sz="135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</a:t>
            </a:r>
            <a:r>
              <a:rPr lang="pt-BR" sz="1350" i="1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block of code to be executed if the condition1 is false and condition2 is false</a:t>
            </a:r>
            <a:endParaRPr sz="1350" i="1">
              <a:solidFill>
                <a:srgbClr val="008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114300" marR="1143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3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3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sz="21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DD9C3D-A36B-647E-8075-56FC226B4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Exemplo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6A52029-62F6-F8F0-85EF-0A1E8CB3AC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955" y="1180563"/>
            <a:ext cx="7766089" cy="3375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5353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75"/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8520600" cy="8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Comando Switch - </a:t>
            </a:r>
            <a:r>
              <a:rPr lang="pt-BR" sz="1483"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instrução para selecionar um dos muitos blocos de código a serem executados.</a:t>
            </a:r>
            <a:endParaRPr sz="3133"/>
          </a:p>
        </p:txBody>
      </p:sp>
      <p:pic>
        <p:nvPicPr>
          <p:cNvPr id="441" name="Google Shape;441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350" y="725100"/>
            <a:ext cx="5206659" cy="4418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238289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76"/>
          <p:cNvSpPr txBox="1">
            <a:spLocks noGrp="1"/>
          </p:cNvSpPr>
          <p:nvPr>
            <p:ph type="body" idx="1"/>
          </p:nvPr>
        </p:nvSpPr>
        <p:spPr>
          <a:xfrm>
            <a:off x="50" y="193825"/>
            <a:ext cx="9144000" cy="474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25000" lnSpcReduction="20000"/>
          </a:bodyPr>
          <a:lstStyle/>
          <a:p>
            <a:pPr marL="0" lvl="0" indent="0" algn="l" rtl="0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pt-BR" sz="4742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O </a:t>
            </a:r>
            <a:r>
              <a:rPr lang="pt-BR" sz="4792">
                <a:solidFill>
                  <a:srgbClr val="DC143C"/>
                </a:solidFill>
                <a:latin typeface="Courier New"/>
                <a:ea typeface="Courier New"/>
                <a:cs typeface="Courier New"/>
                <a:sym typeface="Courier New"/>
              </a:rPr>
              <a:t>getDay()</a:t>
            </a:r>
            <a:r>
              <a:rPr lang="pt-BR" sz="4742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método retorna o dia da semana como um número entre 0 e 6.</a:t>
            </a:r>
            <a:endParaRPr sz="4742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pt-BR" sz="4742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(Domingo = 0, Segunda = 1, Terça = 2 ..)</a:t>
            </a:r>
            <a:endParaRPr sz="4742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pt-BR" sz="4742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Este exemplo usa o número do dia da semana para calcular o nome do dia da semana:</a:t>
            </a:r>
            <a:endParaRPr sz="4742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114300" marR="114300" lvl="0" indent="0" algn="l" rtl="0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pt-BR" sz="4742">
                <a:solidFill>
                  <a:srgbClr val="0000C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switch</a:t>
            </a:r>
            <a:r>
              <a:rPr lang="pt-BR" sz="4742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pt-BR" sz="4742">
                <a:solidFill>
                  <a:srgbClr val="0000C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new</a:t>
            </a:r>
            <a:r>
              <a:rPr lang="pt-BR" sz="4742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Date().getDay()) {</a:t>
            </a:r>
            <a:endParaRPr sz="4742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114300" marR="1143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pt-BR" sz="4742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pt-BR" sz="4742">
                <a:solidFill>
                  <a:srgbClr val="0000C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case</a:t>
            </a:r>
            <a:r>
              <a:rPr lang="pt-BR" sz="4742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4742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pt-BR" sz="4742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4742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114300" marR="1143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pt-BR" sz="4742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day = </a:t>
            </a:r>
            <a:r>
              <a:rPr lang="pt-BR" sz="4742">
                <a:solidFill>
                  <a:srgbClr val="A52A2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"Domingo"</a:t>
            </a:r>
            <a:r>
              <a:rPr lang="pt-BR" sz="4742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4742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114300" marR="1143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pt-BR" sz="4742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pt-BR" sz="4742">
                <a:solidFill>
                  <a:srgbClr val="0000C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break</a:t>
            </a:r>
            <a:r>
              <a:rPr lang="pt-BR" sz="4742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4742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114300" marR="1143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pt-BR" sz="4742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pt-BR" sz="4742">
                <a:solidFill>
                  <a:srgbClr val="0000C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case</a:t>
            </a:r>
            <a:r>
              <a:rPr lang="pt-BR" sz="4742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4742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pt-BR" sz="4742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4742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114300" marR="1143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pt-BR" sz="4742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day = </a:t>
            </a:r>
            <a:r>
              <a:rPr lang="pt-BR" sz="4742">
                <a:solidFill>
                  <a:srgbClr val="A52A2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"Segunda"</a:t>
            </a:r>
            <a:r>
              <a:rPr lang="pt-BR" sz="4742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4742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114300" marR="1143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pt-BR" sz="4742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pt-BR" sz="4742">
                <a:solidFill>
                  <a:srgbClr val="0000C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break</a:t>
            </a:r>
            <a:r>
              <a:rPr lang="pt-BR" sz="4742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4742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114300" marR="1143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pt-BR" sz="4742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pt-BR" sz="4742">
                <a:solidFill>
                  <a:srgbClr val="0000C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case</a:t>
            </a:r>
            <a:r>
              <a:rPr lang="pt-BR" sz="4742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4742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pt-BR" sz="4742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4742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114300" marR="1143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pt-BR" sz="4742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day = </a:t>
            </a:r>
            <a:r>
              <a:rPr lang="pt-BR" sz="4742">
                <a:solidFill>
                  <a:srgbClr val="A52A2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"Terça"</a:t>
            </a:r>
            <a:r>
              <a:rPr lang="pt-BR" sz="4742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4742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114300" marR="1143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pt-BR" sz="4742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pt-BR" sz="4742">
                <a:solidFill>
                  <a:srgbClr val="0000C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break</a:t>
            </a:r>
            <a:r>
              <a:rPr lang="pt-BR" sz="4742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4742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114300" marR="1143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pt-BR" sz="4742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pt-BR" sz="4742">
                <a:solidFill>
                  <a:srgbClr val="0000C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case</a:t>
            </a:r>
            <a:r>
              <a:rPr lang="pt-BR" sz="4742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4742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pt-BR" sz="4742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4742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114300" marR="1143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pt-BR" sz="4742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day = </a:t>
            </a:r>
            <a:r>
              <a:rPr lang="pt-BR" sz="4742">
                <a:solidFill>
                  <a:srgbClr val="A52A2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"Quarta"</a:t>
            </a:r>
            <a:r>
              <a:rPr lang="pt-BR" sz="4742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4742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114300" marR="1143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pt-BR" sz="4742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pt-BR" sz="4742">
                <a:solidFill>
                  <a:srgbClr val="0000C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break</a:t>
            </a:r>
            <a:r>
              <a:rPr lang="pt-BR" sz="4742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4742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114300" marR="1143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pt-BR" sz="4742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pt-BR" sz="4742">
                <a:solidFill>
                  <a:srgbClr val="0000C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case</a:t>
            </a:r>
            <a:r>
              <a:rPr lang="pt-BR" sz="4742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4742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4</a:t>
            </a:r>
            <a:r>
              <a:rPr lang="pt-BR" sz="4742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4742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114300" marR="1143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pt-BR" sz="4742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day = </a:t>
            </a:r>
            <a:r>
              <a:rPr lang="pt-BR" sz="4742">
                <a:solidFill>
                  <a:srgbClr val="A52A2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"Quinta"</a:t>
            </a:r>
            <a:r>
              <a:rPr lang="pt-BR" sz="4742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4742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114300" marR="1143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pt-BR" sz="4742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pt-BR" sz="4742">
                <a:solidFill>
                  <a:srgbClr val="0000C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break</a:t>
            </a:r>
            <a:r>
              <a:rPr lang="pt-BR" sz="4742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4742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114300" marR="1143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pt-BR" sz="4742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pt-BR" sz="4742">
                <a:solidFill>
                  <a:srgbClr val="0000C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case</a:t>
            </a:r>
            <a:r>
              <a:rPr lang="pt-BR" sz="4742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4742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5</a:t>
            </a:r>
            <a:r>
              <a:rPr lang="pt-BR" sz="4742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4742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114300" marR="1143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pt-BR" sz="4742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day = </a:t>
            </a:r>
            <a:r>
              <a:rPr lang="pt-BR" sz="4742">
                <a:solidFill>
                  <a:srgbClr val="A52A2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"Sexta"</a:t>
            </a:r>
            <a:r>
              <a:rPr lang="pt-BR" sz="4742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4742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114300" marR="1143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pt-BR" sz="4742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pt-BR" sz="4742">
                <a:solidFill>
                  <a:srgbClr val="0000C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break</a:t>
            </a:r>
            <a:r>
              <a:rPr lang="pt-BR" sz="4742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4742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114300" marR="1143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pt-BR" sz="4742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pt-BR" sz="4742">
                <a:solidFill>
                  <a:srgbClr val="0000C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case</a:t>
            </a:r>
            <a:r>
              <a:rPr lang="pt-BR" sz="4742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4742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6</a:t>
            </a:r>
            <a:r>
              <a:rPr lang="pt-BR" sz="4742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4742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114300" marR="1143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pt-BR" sz="4742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day = </a:t>
            </a:r>
            <a:r>
              <a:rPr lang="pt-BR" sz="4742">
                <a:solidFill>
                  <a:srgbClr val="A52A2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"Sabado"</a:t>
            </a:r>
            <a:r>
              <a:rPr lang="pt-BR" sz="4742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4742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114300" marR="1143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pt-BR" sz="4742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4742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dk1"/>
              </a:solidFill>
              <a:highlight>
                <a:srgbClr val="E7E9EB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350">
              <a:solidFill>
                <a:schemeClr val="dk1"/>
              </a:solidFill>
              <a:highlight>
                <a:srgbClr val="E7E9EB"/>
              </a:highlight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47" name="Google Shape;447;p76"/>
          <p:cNvSpPr txBox="1">
            <a:spLocks noGrp="1"/>
          </p:cNvSpPr>
          <p:nvPr>
            <p:ph type="title"/>
          </p:nvPr>
        </p:nvSpPr>
        <p:spPr>
          <a:xfrm>
            <a:off x="4724675" y="2422650"/>
            <a:ext cx="2640300" cy="50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Exemplo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06690641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77"/>
          <p:cNvSpPr txBox="1">
            <a:spLocks noGrp="1"/>
          </p:cNvSpPr>
          <p:nvPr>
            <p:ph type="title"/>
          </p:nvPr>
        </p:nvSpPr>
        <p:spPr>
          <a:xfrm>
            <a:off x="311700" y="1766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Exemplo</a:t>
            </a:r>
            <a:endParaRPr/>
          </a:p>
        </p:txBody>
      </p:sp>
      <p:pic>
        <p:nvPicPr>
          <p:cNvPr id="453" name="Google Shape;453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7957" y="348175"/>
            <a:ext cx="5548267" cy="46164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589074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3" name="Google Shape;333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901" y="195944"/>
            <a:ext cx="8191328" cy="381272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99DA92CF-8185-A136-DB1E-9F8C40179111}"/>
              </a:ext>
            </a:extLst>
          </p:cNvPr>
          <p:cNvSpPr txBox="1"/>
          <p:nvPr/>
        </p:nvSpPr>
        <p:spPr>
          <a:xfrm>
            <a:off x="351064" y="4008664"/>
            <a:ext cx="87929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>
                <a:solidFill>
                  <a:schemeClr val="tx1"/>
                </a:solidFill>
              </a:rPr>
              <a:t>Servem para formar as expressões condicionais para o comando </a:t>
            </a:r>
            <a:r>
              <a:rPr lang="pt-BR" sz="1400" b="1" dirty="0" err="1">
                <a:solidFill>
                  <a:schemeClr val="tx1"/>
                </a:solidFill>
              </a:rPr>
              <a:t>if</a:t>
            </a:r>
            <a:endParaRPr lang="pt-BR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0"/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Introdução a JavaScript</a:t>
            </a:r>
            <a:endParaRPr/>
          </a:p>
        </p:txBody>
      </p:sp>
      <p:sp>
        <p:nvSpPr>
          <p:cNvPr id="101" name="Google Shape;101;p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dk1"/>
                </a:solidFill>
              </a:rPr>
              <a:t>Podemos definir que o </a:t>
            </a:r>
            <a:r>
              <a:rPr lang="pt-BR" dirty="0" err="1">
                <a:solidFill>
                  <a:schemeClr val="accent1"/>
                </a:solidFill>
              </a:rPr>
              <a:t>JavaScript</a:t>
            </a:r>
            <a:r>
              <a:rPr lang="pt-BR" dirty="0">
                <a:solidFill>
                  <a:schemeClr val="dk1"/>
                </a:solidFill>
              </a:rPr>
              <a:t> </a:t>
            </a:r>
            <a:r>
              <a:rPr lang="pt-BR" b="1" dirty="0">
                <a:solidFill>
                  <a:srgbClr val="FF0000"/>
                </a:solidFill>
              </a:rPr>
              <a:t>é uma linguagem de programação muito popular no desenvolvimento de páginas web e suportada praticamente todos navegadores.</a:t>
            </a:r>
            <a:r>
              <a:rPr lang="pt-BR" dirty="0">
                <a:solidFill>
                  <a:schemeClr val="dk1"/>
                </a:solidFill>
              </a:rPr>
              <a:t> Sendo assim, é importante que o programador </a:t>
            </a:r>
            <a:r>
              <a:rPr lang="pt-BR" dirty="0">
                <a:solidFill>
                  <a:schemeClr val="accent1"/>
                </a:solidFill>
              </a:rPr>
              <a:t>Web</a:t>
            </a:r>
            <a:r>
              <a:rPr lang="pt-BR" dirty="0">
                <a:solidFill>
                  <a:schemeClr val="dk1"/>
                </a:solidFill>
              </a:rPr>
              <a:t> conheça:</a:t>
            </a:r>
            <a:endParaRPr dirty="0">
              <a:solidFill>
                <a:schemeClr val="dk1"/>
              </a:solidFill>
            </a:endParaRPr>
          </a:p>
          <a:p>
            <a:pPr marL="0" lvl="0" indent="0" algn="just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dk1"/>
                </a:solidFill>
              </a:rPr>
              <a:t>1. HTML para definir o conteúdo de páginas da web;</a:t>
            </a:r>
            <a:endParaRPr dirty="0">
              <a:solidFill>
                <a:schemeClr val="dk1"/>
              </a:solidFill>
            </a:endParaRPr>
          </a:p>
          <a:p>
            <a:pPr marL="0" lvl="0" indent="0" algn="just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dk1"/>
                </a:solidFill>
              </a:rPr>
              <a:t>2. CSS para especificar o layout das páginas da web;</a:t>
            </a:r>
            <a:endParaRPr dirty="0">
              <a:solidFill>
                <a:schemeClr val="dk1"/>
              </a:solidFill>
            </a:endParaRPr>
          </a:p>
          <a:p>
            <a:pPr marL="0" lvl="0" indent="0" algn="just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dirty="0">
                <a:solidFill>
                  <a:schemeClr val="dk1"/>
                </a:solidFill>
              </a:rPr>
              <a:t>3. </a:t>
            </a:r>
            <a:r>
              <a:rPr lang="pt-BR" dirty="0" err="1">
                <a:solidFill>
                  <a:schemeClr val="dk1"/>
                </a:solidFill>
              </a:rPr>
              <a:t>JavaScript</a:t>
            </a:r>
            <a:r>
              <a:rPr lang="pt-BR" dirty="0">
                <a:solidFill>
                  <a:schemeClr val="dk1"/>
                </a:solidFill>
              </a:rPr>
              <a:t> para programar o comportamento de páginas da web.</a:t>
            </a:r>
            <a:endParaRPr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56"/>
          <p:cNvSpPr txBox="1">
            <a:spLocks noGrp="1"/>
          </p:cNvSpPr>
          <p:nvPr>
            <p:ph type="title"/>
          </p:nvPr>
        </p:nvSpPr>
        <p:spPr>
          <a:xfrm>
            <a:off x="222250" y="723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45833"/>
              <a:buFont typeface="Arial"/>
              <a:buNone/>
            </a:pPr>
            <a:r>
              <a:rPr lang="pt-BR" sz="2400">
                <a:highlight>
                  <a:srgbClr val="FFFFFF"/>
                </a:highlight>
              </a:rPr>
              <a:t>Operadores de comparação de JavaScript</a:t>
            </a:r>
            <a:endParaRPr sz="2400"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28" name="Google Shape;328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250" y="585525"/>
            <a:ext cx="8355324" cy="420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" name="Google Shape;338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9850" y="29500"/>
            <a:ext cx="7360299" cy="5084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3" name="Google Shape;343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1700" y="38100"/>
            <a:ext cx="6956992" cy="506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6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Ponto de Atenção</a:t>
            </a:r>
            <a:endParaRPr/>
          </a:p>
        </p:txBody>
      </p:sp>
      <p:sp>
        <p:nvSpPr>
          <p:cNvPr id="367" name="Google Shape;367;p6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Quando usando operadores lógicos como &gt;= o JavaScript tem a inteligente de converter essa string, como por exemplo 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pt-BR"/>
              <a:t>If (‘9’ &gt;=7)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/>
              <a:t>Agora quando usamos o operador de ===, o javascript não reconhece 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70"/>
          <p:cNvSpPr txBox="1">
            <a:spLocks noGrp="1"/>
          </p:cNvSpPr>
          <p:nvPr>
            <p:ph type="title"/>
          </p:nvPr>
        </p:nvSpPr>
        <p:spPr>
          <a:xfrm>
            <a:off x="311700" y="1021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Operadores lógicos</a:t>
            </a:r>
            <a:endParaRPr/>
          </a:p>
        </p:txBody>
      </p:sp>
      <p:pic>
        <p:nvPicPr>
          <p:cNvPr id="411" name="Google Shape;411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075" y="827225"/>
            <a:ext cx="9053850" cy="31235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9449565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71"/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If/else - praticando com operador lógico &amp;&amp;</a:t>
            </a:r>
            <a:endParaRPr/>
          </a:p>
        </p:txBody>
      </p:sp>
      <p:pic>
        <p:nvPicPr>
          <p:cNvPr id="417" name="Google Shape;417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9525" y="513050"/>
            <a:ext cx="6400400" cy="44962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8976276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2" name="Google Shape;422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1100" y="572700"/>
            <a:ext cx="6295601" cy="4376975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p72"/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If/else - praticando com operador lógico ||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75473383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73"/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If/else - praticando com operador lógico !</a:t>
            </a:r>
            <a:endParaRPr/>
          </a:p>
        </p:txBody>
      </p:sp>
      <p:pic>
        <p:nvPicPr>
          <p:cNvPr id="429" name="Google Shape;429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7450" y="572700"/>
            <a:ext cx="6238450" cy="44389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0113408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74"/>
          <p:cNvSpPr txBox="1">
            <a:spLocks noGrp="1"/>
          </p:cNvSpPr>
          <p:nvPr>
            <p:ph type="title"/>
          </p:nvPr>
        </p:nvSpPr>
        <p:spPr>
          <a:xfrm>
            <a:off x="311700" y="872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Operador ternário</a:t>
            </a:r>
            <a:endParaRPr/>
          </a:p>
        </p:txBody>
      </p:sp>
      <p:pic>
        <p:nvPicPr>
          <p:cNvPr id="435" name="Google Shape;435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3649" y="555550"/>
            <a:ext cx="6546867" cy="45879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7502782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8" name="Google Shape;458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4816" y="61225"/>
            <a:ext cx="6934372" cy="50210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716978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1"/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246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Quem usa?</a:t>
            </a:r>
            <a:endParaRPr/>
          </a:p>
        </p:txBody>
      </p:sp>
      <p:pic>
        <p:nvPicPr>
          <p:cNvPr id="107" name="Google Shape;10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98" y="572700"/>
            <a:ext cx="2353914" cy="4570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21"/>
          <p:cNvSpPr txBox="1">
            <a:spLocks noGrp="1"/>
          </p:cNvSpPr>
          <p:nvPr>
            <p:ph type="title"/>
          </p:nvPr>
        </p:nvSpPr>
        <p:spPr>
          <a:xfrm>
            <a:off x="5518150" y="137500"/>
            <a:ext cx="246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Tecnologia</a:t>
            </a:r>
            <a:endParaRPr/>
          </a:p>
        </p:txBody>
      </p:sp>
      <p:pic>
        <p:nvPicPr>
          <p:cNvPr id="109" name="Google Shape;109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58738" y="784725"/>
            <a:ext cx="2780025" cy="340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3" name="Google Shape;463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0938" y="107125"/>
            <a:ext cx="7016575" cy="48064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3613022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80"/>
          <p:cNvSpPr txBox="1">
            <a:spLocks noGrp="1"/>
          </p:cNvSpPr>
          <p:nvPr>
            <p:ph type="body" idx="1"/>
          </p:nvPr>
        </p:nvSpPr>
        <p:spPr>
          <a:xfrm>
            <a:off x="237150" y="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pt-BR" sz="1250"/>
              <a:t>    &lt;script&gt;</a:t>
            </a:r>
            <a:endParaRPr sz="1250"/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pt-BR" sz="1250"/>
              <a:t>        var num1 = prompt('Digite o valor de num1')</a:t>
            </a:r>
            <a:endParaRPr sz="1250"/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pt-BR" sz="1250"/>
              <a:t>        var num2 = prompt('Digite o valor de num2')</a:t>
            </a:r>
            <a:endParaRPr sz="1250"/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pt-BR" sz="1250"/>
              <a:t>        num1 = parseInt(num1)</a:t>
            </a:r>
            <a:endParaRPr sz="1250"/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pt-BR" sz="1250"/>
              <a:t>        num2 = parseInt(num2)</a:t>
            </a:r>
            <a:endParaRPr sz="1250"/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pt-BR" sz="1250"/>
              <a:t>        document.write('A soma entre ' + num1 + ' e ' + num2 + ' é: ' + (num1 + num2) + '&lt;br /&gt;')</a:t>
            </a:r>
            <a:endParaRPr sz="1250"/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pt-BR" sz="1250"/>
              <a:t>        document.write('A subtração entre ' + num1 + ' e ' + num2 + ' é: ' + (num1 - num2) + '&lt;br /&gt;')</a:t>
            </a:r>
            <a:endParaRPr sz="1250"/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pt-BR" sz="1250"/>
              <a:t>        document.write('A multiplicação entre ' + num1 + ' e ' + num2 + ' é: ' + (num1 * num2) + '&lt;br /&gt;')</a:t>
            </a:r>
            <a:endParaRPr sz="1250"/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pt-BR" sz="1250"/>
              <a:t>        document.write('A divisão entre ' + num1 + ' e ' + num2 + ' é: ' + (num1 / num2) + '&lt;br /&gt;')</a:t>
            </a:r>
            <a:endParaRPr sz="1250"/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pt-BR" sz="1250"/>
              <a:t>        document.write('O módulo entre ' + num1 + ' e ' + num2 + ' é: ' + (num1 % num2) + '&lt;br /&gt;')</a:t>
            </a:r>
            <a:endParaRPr sz="1250"/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pt-BR" sz="1250"/>
              <a:t>        document.write('O incremento de ' + num1 + ' é: ' + (++num1) + '&lt;br /&gt;')</a:t>
            </a:r>
            <a:endParaRPr sz="1250"/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pt-BR" sz="1250"/>
              <a:t>        document.write(num1 + '&lt;br /&gt;')</a:t>
            </a:r>
            <a:endParaRPr sz="1250"/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pt-BR" sz="1250"/>
              <a:t>        document.write('O decremento de ' + num1 + ' é: ' + (--num1) + '&lt;br /&gt;')</a:t>
            </a:r>
            <a:endParaRPr sz="1250"/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pt-BR" sz="1250"/>
              <a:t>        document.write(num1)</a:t>
            </a:r>
            <a:endParaRPr sz="1250"/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pt-BR" sz="1250"/>
              <a:t>    &lt;/script&gt;</a:t>
            </a:r>
            <a:endParaRPr sz="1250"/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275"/>
              <a:buNone/>
            </a:pPr>
            <a:endParaRPr sz="1850"/>
          </a:p>
        </p:txBody>
      </p:sp>
    </p:spTree>
    <p:extLst>
      <p:ext uri="{BB962C8B-B14F-4D97-AF65-F5344CB8AC3E}">
        <p14:creationId xmlns:p14="http://schemas.microsoft.com/office/powerpoint/2010/main" val="340979561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81"/>
          <p:cNvSpPr txBox="1">
            <a:spLocks noGrp="1"/>
          </p:cNvSpPr>
          <p:nvPr>
            <p:ph type="title"/>
          </p:nvPr>
        </p:nvSpPr>
        <p:spPr>
          <a:xfrm>
            <a:off x="237150" y="1319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Operações aritméticas na atribuição de valores</a:t>
            </a:r>
            <a:endParaRPr/>
          </a:p>
        </p:txBody>
      </p:sp>
      <p:sp>
        <p:nvSpPr>
          <p:cNvPr id="474" name="Google Shape;474;p81"/>
          <p:cNvSpPr txBox="1">
            <a:spLocks noGrp="1"/>
          </p:cNvSpPr>
          <p:nvPr>
            <p:ph type="body" idx="1"/>
          </p:nvPr>
        </p:nvSpPr>
        <p:spPr>
          <a:xfrm>
            <a:off x="311700" y="86355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Var teste = 10						var teste = ‘Olá’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pt-BR"/>
              <a:t>teste = teste + 5						teste +=’Jorge’ // Olá Jorge 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pt-BR"/>
              <a:t>teste +=5 //15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pt-BR"/>
              <a:t>teste -=5 //10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pt-BR"/>
              <a:t>teste *=5 //50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pt-BR"/>
              <a:t>teste/=2 //5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/>
              <a:t>teste%=2 //0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7827783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82"/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Precedência de execução das operações aritméticas</a:t>
            </a:r>
            <a:endParaRPr/>
          </a:p>
        </p:txBody>
      </p:sp>
      <p:sp>
        <p:nvSpPr>
          <p:cNvPr id="480" name="Google Shape;480;p82"/>
          <p:cNvSpPr txBox="1">
            <a:spLocks noGrp="1"/>
          </p:cNvSpPr>
          <p:nvPr>
            <p:ph type="body" idx="1"/>
          </p:nvPr>
        </p:nvSpPr>
        <p:spPr>
          <a:xfrm>
            <a:off x="311700" y="69030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document.write (11 + 5 - 5 * 2 / 2)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pt-BR"/>
              <a:t>( ) - aplicar precedência  ((11 + 5 - 5 * 2) / 2)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pt-BR"/>
              <a:t>1º Multiplicação e subtração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/>
              <a:t>2º soma e subtração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8721569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D78ACA-4081-14A7-58C6-A333B73FC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Loops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3417329-6C9C-4C6D-C41F-585A437A56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pt-BR" sz="1800" b="0" i="0" dirty="0">
                <a:solidFill>
                  <a:srgbClr val="000000"/>
                </a:solidFill>
                <a:effectLst/>
                <a:latin typeface="Inter-Regular"/>
              </a:rPr>
              <a:t>Loops são utilizados para repetir um bloco de código. Os principais tipos são </a:t>
            </a:r>
            <a:r>
              <a:rPr lang="pt-BR" sz="1800" b="0" i="0" dirty="0">
                <a:solidFill>
                  <a:srgbClr val="EB5757"/>
                </a:solidFill>
                <a:effectLst/>
                <a:latin typeface="LiberationMono"/>
              </a:rPr>
              <a:t>for </a:t>
            </a:r>
            <a:r>
              <a:rPr lang="pt-BR" sz="1800" b="0" i="0" dirty="0">
                <a:solidFill>
                  <a:srgbClr val="000000"/>
                </a:solidFill>
                <a:effectLst/>
                <a:latin typeface="Inter-Regular"/>
              </a:rPr>
              <a:t>, </a:t>
            </a:r>
            <a:r>
              <a:rPr lang="pt-BR" sz="1800" b="0" i="0" dirty="0" err="1">
                <a:solidFill>
                  <a:srgbClr val="EB5757"/>
                </a:solidFill>
                <a:effectLst/>
                <a:latin typeface="LiberationMono"/>
              </a:rPr>
              <a:t>while</a:t>
            </a:r>
            <a:r>
              <a:rPr lang="pt-BR" sz="1800" b="0" i="0" dirty="0">
                <a:solidFill>
                  <a:srgbClr val="EB5757"/>
                </a:solidFill>
                <a:effectLst/>
                <a:latin typeface="LiberationMono"/>
              </a:rPr>
              <a:t> </a:t>
            </a:r>
            <a:r>
              <a:rPr lang="pt-BR" sz="1800" b="0" i="0" dirty="0">
                <a:solidFill>
                  <a:srgbClr val="000000"/>
                </a:solidFill>
                <a:effectLst/>
                <a:latin typeface="Inter-Regular"/>
              </a:rPr>
              <a:t>e </a:t>
            </a:r>
            <a:r>
              <a:rPr lang="pt-BR" sz="1800" b="0" i="0" dirty="0">
                <a:solidFill>
                  <a:srgbClr val="EB5757"/>
                </a:solidFill>
                <a:effectLst/>
                <a:latin typeface="LiberationMono"/>
              </a:rPr>
              <a:t>do...</a:t>
            </a:r>
            <a:r>
              <a:rPr lang="pt-BR" sz="1800" b="0" i="0" dirty="0" err="1">
                <a:solidFill>
                  <a:srgbClr val="EB5757"/>
                </a:solidFill>
                <a:effectLst/>
                <a:latin typeface="LiberationMono"/>
              </a:rPr>
              <a:t>while</a:t>
            </a:r>
            <a:r>
              <a:rPr lang="pt-BR" sz="1800" b="0" i="0" dirty="0">
                <a:solidFill>
                  <a:srgbClr val="EB5757"/>
                </a:solidFill>
                <a:effectLst/>
                <a:latin typeface="LiberationMono"/>
              </a:rPr>
              <a:t> </a:t>
            </a:r>
            <a:r>
              <a:rPr lang="pt-BR" sz="1800" b="0" i="0" dirty="0">
                <a:solidFill>
                  <a:srgbClr val="000000"/>
                </a:solidFill>
                <a:effectLst/>
                <a:latin typeface="Inter-Regular"/>
              </a:rPr>
              <a:t>.</a:t>
            </a:r>
            <a:r>
              <a:rPr lang="pt-BR" dirty="0"/>
              <a:t> </a:t>
            </a:r>
            <a:br>
              <a:rPr lang="pt-BR" dirty="0"/>
            </a:br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C43FEE5-83C0-CDEE-1FA2-7848755B54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167" y="1955340"/>
            <a:ext cx="7232425" cy="3179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26441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D78ACA-4081-14A7-58C6-A333B73FC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Loops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3417329-6C9C-4C6D-C41F-585A437A56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pt-BR" sz="1800" b="0" i="0" dirty="0">
                <a:solidFill>
                  <a:srgbClr val="000000"/>
                </a:solidFill>
                <a:effectLst/>
                <a:latin typeface="Inter-Regular"/>
              </a:rPr>
              <a:t>Loops são utilizados para repetir um bloco de código. Os principais tipos são </a:t>
            </a:r>
            <a:r>
              <a:rPr lang="pt-BR" sz="1800" b="0" i="0" dirty="0">
                <a:solidFill>
                  <a:srgbClr val="EB5757"/>
                </a:solidFill>
                <a:effectLst/>
                <a:latin typeface="LiberationMono"/>
              </a:rPr>
              <a:t>for </a:t>
            </a:r>
            <a:r>
              <a:rPr lang="pt-BR" sz="1800" b="0" i="0" dirty="0">
                <a:solidFill>
                  <a:srgbClr val="000000"/>
                </a:solidFill>
                <a:effectLst/>
                <a:latin typeface="Inter-Regular"/>
              </a:rPr>
              <a:t>, </a:t>
            </a:r>
            <a:r>
              <a:rPr lang="pt-BR" sz="1800" b="0" i="0" dirty="0" err="1">
                <a:solidFill>
                  <a:srgbClr val="EB5757"/>
                </a:solidFill>
                <a:effectLst/>
                <a:latin typeface="LiberationMono"/>
              </a:rPr>
              <a:t>while</a:t>
            </a:r>
            <a:r>
              <a:rPr lang="pt-BR" sz="1800" b="0" i="0" dirty="0">
                <a:solidFill>
                  <a:srgbClr val="EB5757"/>
                </a:solidFill>
                <a:effectLst/>
                <a:latin typeface="LiberationMono"/>
              </a:rPr>
              <a:t> </a:t>
            </a:r>
            <a:r>
              <a:rPr lang="pt-BR" sz="1800" b="0" i="0" dirty="0">
                <a:solidFill>
                  <a:srgbClr val="000000"/>
                </a:solidFill>
                <a:effectLst/>
                <a:latin typeface="Inter-Regular"/>
              </a:rPr>
              <a:t>e </a:t>
            </a:r>
            <a:r>
              <a:rPr lang="pt-BR" sz="1800" b="0" i="0" dirty="0">
                <a:solidFill>
                  <a:srgbClr val="EB5757"/>
                </a:solidFill>
                <a:effectLst/>
                <a:latin typeface="LiberationMono"/>
              </a:rPr>
              <a:t>do...</a:t>
            </a:r>
            <a:r>
              <a:rPr lang="pt-BR" sz="1800" b="0" i="0" dirty="0" err="1">
                <a:solidFill>
                  <a:srgbClr val="EB5757"/>
                </a:solidFill>
                <a:effectLst/>
                <a:latin typeface="LiberationMono"/>
              </a:rPr>
              <a:t>while</a:t>
            </a:r>
            <a:r>
              <a:rPr lang="pt-BR" sz="1800" b="0" i="0" dirty="0">
                <a:solidFill>
                  <a:srgbClr val="EB5757"/>
                </a:solidFill>
                <a:effectLst/>
                <a:latin typeface="LiberationMono"/>
              </a:rPr>
              <a:t> </a:t>
            </a:r>
            <a:r>
              <a:rPr lang="pt-BR" sz="1800" b="0" i="0" dirty="0">
                <a:solidFill>
                  <a:srgbClr val="000000"/>
                </a:solidFill>
                <a:effectLst/>
                <a:latin typeface="Inter-Regular"/>
              </a:rPr>
              <a:t>.</a:t>
            </a:r>
            <a:r>
              <a:rPr lang="pt-BR" dirty="0"/>
              <a:t> </a:t>
            </a:r>
            <a:br>
              <a:rPr lang="pt-BR" dirty="0"/>
            </a:br>
            <a:endParaRPr lang="pt-BR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EF044184-89D1-AC39-3B4B-90E4BD4638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00" y="2069183"/>
            <a:ext cx="1378021" cy="368319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8A424E3B-2147-3DC2-E5F9-ED47FDA742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2479647"/>
            <a:ext cx="8706297" cy="1511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46065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D57560AD-7414-B13B-199D-B5002EE55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72700"/>
          </a:xfrm>
        </p:spPr>
        <p:txBody>
          <a:bodyPr>
            <a:normAutofit fontScale="90000"/>
          </a:bodyPr>
          <a:lstStyle/>
          <a:p>
            <a:r>
              <a:rPr lang="pt-BR" dirty="0"/>
              <a:t>Exemplo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D298ED39-620A-F0AD-1119-D724876182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403" y="491453"/>
            <a:ext cx="7949010" cy="4578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05231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EE0D48B2-09D8-B448-C73B-7D1ACB771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72700"/>
          </a:xfrm>
        </p:spPr>
        <p:txBody>
          <a:bodyPr>
            <a:normAutofit fontScale="90000"/>
          </a:bodyPr>
          <a:lstStyle/>
          <a:p>
            <a:r>
              <a:rPr lang="pt-BR" dirty="0"/>
              <a:t>Exemplo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70B121B6-B452-8D8F-DF72-A4A5BA1046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142" y="669472"/>
            <a:ext cx="8809715" cy="4082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52765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64"/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2620"/>
              <a:t>Caixa de diálogos</a:t>
            </a:r>
            <a:endParaRPr sz="2620"/>
          </a:p>
        </p:txBody>
      </p:sp>
      <p:pic>
        <p:nvPicPr>
          <p:cNvPr id="373" name="Google Shape;373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625" y="486750"/>
            <a:ext cx="8286750" cy="46024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65"/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2620"/>
              <a:t>Caixa de diálogos</a:t>
            </a:r>
            <a:endParaRPr sz="2620"/>
          </a:p>
        </p:txBody>
      </p:sp>
      <p:pic>
        <p:nvPicPr>
          <p:cNvPr id="379" name="Google Shape;379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7100" y="677550"/>
            <a:ext cx="6365951" cy="4465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2"/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 que é JavaScript</a:t>
            </a:r>
            <a:endParaRPr/>
          </a:p>
        </p:txBody>
      </p:sp>
      <p:sp>
        <p:nvSpPr>
          <p:cNvPr id="115" name="Google Shape;115;p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7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 b="0" i="0" dirty="0" err="1">
                <a:solidFill>
                  <a:srgbClr val="000000"/>
                </a:solidFill>
                <a:effectLst/>
                <a:latin typeface="Inter-Regular"/>
              </a:rPr>
              <a:t>JavaScript</a:t>
            </a:r>
            <a:r>
              <a:rPr lang="pt-BR" sz="2600" b="0" i="0" dirty="0">
                <a:solidFill>
                  <a:srgbClr val="000000"/>
                </a:solidFill>
                <a:effectLst/>
                <a:latin typeface="Inter-Regular"/>
              </a:rPr>
              <a:t> é uma linguagem de programação amplamente utilizada para criar experiências dinâmicas e interativas na web. É uma das três principais tecnologias da web, junto com HTML e CSS.</a:t>
            </a:r>
            <a:r>
              <a:rPr lang="pt-BR" sz="2600" dirty="0"/>
              <a:t> </a:t>
            </a:r>
            <a:br>
              <a:rPr lang="pt-BR" dirty="0"/>
            </a:b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2600" dirty="0">
                <a:solidFill>
                  <a:srgbClr val="000000"/>
                </a:solidFill>
                <a:latin typeface="Inter-Regular"/>
              </a:rPr>
              <a:t>W3C que mantém o </a:t>
            </a:r>
            <a:r>
              <a:rPr lang="pt-BR" sz="2600" dirty="0" err="1">
                <a:solidFill>
                  <a:srgbClr val="000000"/>
                </a:solidFill>
                <a:latin typeface="Inter-Regular"/>
              </a:rPr>
              <a:t>javascript,HTML</a:t>
            </a:r>
            <a:r>
              <a:rPr lang="pt-BR" sz="2600" dirty="0">
                <a:solidFill>
                  <a:srgbClr val="000000"/>
                </a:solidFill>
                <a:latin typeface="Inter-Regular"/>
              </a:rPr>
              <a:t> e CSS.</a:t>
            </a:r>
            <a:endParaRPr sz="2600" dirty="0">
              <a:solidFill>
                <a:srgbClr val="000000"/>
              </a:solidFill>
              <a:latin typeface="Inter-Regular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2600" dirty="0">
                <a:solidFill>
                  <a:srgbClr val="000000"/>
                </a:solidFill>
                <a:latin typeface="Inter-Regular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https://www.w3schools.com/js/default.asp</a:t>
            </a:r>
            <a:endParaRPr sz="2600" dirty="0">
              <a:solidFill>
                <a:srgbClr val="000000"/>
              </a:solidFill>
              <a:latin typeface="Inter-Regular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66"/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2620"/>
              <a:t>Caixa de diálogos</a:t>
            </a:r>
            <a:endParaRPr sz="2620"/>
          </a:p>
        </p:txBody>
      </p:sp>
      <p:pic>
        <p:nvPicPr>
          <p:cNvPr id="385" name="Google Shape;385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3450" y="555400"/>
            <a:ext cx="7192151" cy="458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7"/>
          <p:cNvSpPr txBox="1">
            <a:spLocks noGrp="1"/>
          </p:cNvSpPr>
          <p:nvPr>
            <p:ph type="title"/>
          </p:nvPr>
        </p:nvSpPr>
        <p:spPr>
          <a:xfrm>
            <a:off x="311700" y="1021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Tipos </a:t>
            </a:r>
            <a:r>
              <a:rPr lang="pt-BR" dirty="0" err="1"/>
              <a:t>toString</a:t>
            </a:r>
            <a:r>
              <a:rPr lang="pt-BR" dirty="0"/>
              <a:t>, </a:t>
            </a:r>
            <a:r>
              <a:rPr lang="pt-BR" dirty="0" err="1"/>
              <a:t>parseInt</a:t>
            </a:r>
            <a:r>
              <a:rPr lang="pt-BR" dirty="0"/>
              <a:t>() e </a:t>
            </a:r>
            <a:r>
              <a:rPr lang="pt-BR" dirty="0" err="1"/>
              <a:t>parseFloat</a:t>
            </a:r>
            <a:r>
              <a:rPr lang="pt-BR" dirty="0"/>
              <a:t>()</a:t>
            </a:r>
            <a:endParaRPr dirty="0"/>
          </a:p>
        </p:txBody>
      </p:sp>
      <p:pic>
        <p:nvPicPr>
          <p:cNvPr id="391" name="Google Shape;391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5900" y="674825"/>
            <a:ext cx="6453750" cy="4364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68"/>
          <p:cNvSpPr txBox="1">
            <a:spLocks noGrp="1"/>
          </p:cNvSpPr>
          <p:nvPr>
            <p:ph type="title"/>
          </p:nvPr>
        </p:nvSpPr>
        <p:spPr>
          <a:xfrm>
            <a:off x="311700" y="1021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Casting de tipos toString, parseInt() e parseFloat()</a:t>
            </a:r>
            <a:endParaRPr/>
          </a:p>
        </p:txBody>
      </p:sp>
      <p:pic>
        <p:nvPicPr>
          <p:cNvPr id="397" name="Google Shape;397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500" y="674825"/>
            <a:ext cx="6061250" cy="423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10750" y="1842150"/>
            <a:ext cx="2733250" cy="1895475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p68"/>
          <p:cNvSpPr txBox="1"/>
          <p:nvPr/>
        </p:nvSpPr>
        <p:spPr>
          <a:xfrm>
            <a:off x="6515125" y="1118025"/>
            <a:ext cx="23172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Ir para o Console Ctrl+Shift + I</a:t>
            </a:r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69"/>
          <p:cNvSpPr txBox="1">
            <a:spLocks noGrp="1"/>
          </p:cNvSpPr>
          <p:nvPr>
            <p:ph type="title"/>
          </p:nvPr>
        </p:nvSpPr>
        <p:spPr>
          <a:xfrm>
            <a:off x="311700" y="1021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Casting de tipos toString, parseInt() e parseFloat()</a:t>
            </a:r>
            <a:endParaRPr/>
          </a:p>
        </p:txBody>
      </p:sp>
      <p:pic>
        <p:nvPicPr>
          <p:cNvPr id="405" name="Google Shape;405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6925" y="674825"/>
            <a:ext cx="7413750" cy="4110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83"/>
          <p:cNvSpPr txBox="1">
            <a:spLocks noGrp="1"/>
          </p:cNvSpPr>
          <p:nvPr>
            <p:ph type="title"/>
          </p:nvPr>
        </p:nvSpPr>
        <p:spPr>
          <a:xfrm>
            <a:off x="237175" y="87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Funções - Introdução</a:t>
            </a:r>
            <a:endParaRPr/>
          </a:p>
        </p:txBody>
      </p:sp>
      <p:sp>
        <p:nvSpPr>
          <p:cNvPr id="486" name="Google Shape;486;p83"/>
          <p:cNvSpPr txBox="1">
            <a:spLocks noGrp="1"/>
          </p:cNvSpPr>
          <p:nvPr>
            <p:ph type="body" idx="1"/>
          </p:nvPr>
        </p:nvSpPr>
        <p:spPr>
          <a:xfrm>
            <a:off x="98200" y="424543"/>
            <a:ext cx="8866186" cy="41443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Uma função </a:t>
            </a:r>
            <a:r>
              <a:rPr lang="pt-BR" sz="1200" dirty="0" err="1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JavaScript</a:t>
            </a:r>
            <a:r>
              <a:rPr lang="pt-BR" sz="120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 é um bloco de código projetado para executar uma tarefa específica.</a:t>
            </a:r>
            <a:endParaRPr sz="1200" dirty="0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spcBef>
                <a:spcPts val="1400"/>
              </a:spcBef>
              <a:spcAft>
                <a:spcPts val="0"/>
              </a:spcAft>
              <a:buNone/>
            </a:pPr>
            <a:r>
              <a:rPr lang="pt-BR" sz="120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Uma função </a:t>
            </a:r>
            <a:r>
              <a:rPr lang="pt-BR" sz="1200" dirty="0" err="1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JavaScript</a:t>
            </a:r>
            <a:r>
              <a:rPr lang="pt-BR" sz="1200" dirty="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 é executada quando "algo" a invoca (chama).</a:t>
            </a:r>
            <a:endParaRPr sz="1200" dirty="0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spcBef>
                <a:spcPts val="140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spcBef>
                <a:spcPts val="1400"/>
              </a:spcBef>
              <a:spcAft>
                <a:spcPts val="1200"/>
              </a:spcAft>
              <a:buNone/>
            </a:pPr>
            <a:endParaRPr dirty="0"/>
          </a:p>
        </p:txBody>
      </p:sp>
      <p:pic>
        <p:nvPicPr>
          <p:cNvPr id="487" name="Google Shape;487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8325" y="1404258"/>
            <a:ext cx="5631754" cy="37392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84"/>
          <p:cNvSpPr txBox="1">
            <a:spLocks noGrp="1"/>
          </p:cNvSpPr>
          <p:nvPr>
            <p:ph type="title"/>
          </p:nvPr>
        </p:nvSpPr>
        <p:spPr>
          <a:xfrm>
            <a:off x="252225" y="882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Exemplo</a:t>
            </a:r>
            <a:endParaRPr/>
          </a:p>
        </p:txBody>
      </p:sp>
      <p:pic>
        <p:nvPicPr>
          <p:cNvPr id="493" name="Google Shape;493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9575" y="78838"/>
            <a:ext cx="6274425" cy="498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85"/>
          <p:cNvSpPr txBox="1">
            <a:spLocks noGrp="1"/>
          </p:cNvSpPr>
          <p:nvPr>
            <p:ph type="title"/>
          </p:nvPr>
        </p:nvSpPr>
        <p:spPr>
          <a:xfrm>
            <a:off x="225775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Escopo de variáveis</a:t>
            </a:r>
            <a:endParaRPr/>
          </a:p>
        </p:txBody>
      </p:sp>
      <p:sp>
        <p:nvSpPr>
          <p:cNvPr id="499" name="Google Shape;499;p85"/>
          <p:cNvSpPr txBox="1">
            <a:spLocks noGrp="1"/>
          </p:cNvSpPr>
          <p:nvPr>
            <p:ph type="body" idx="1"/>
          </p:nvPr>
        </p:nvSpPr>
        <p:spPr>
          <a:xfrm>
            <a:off x="225774" y="572699"/>
            <a:ext cx="8795761" cy="40074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O escopo determina a acessibilidade (visibilidade) das variáveis.</a:t>
            </a:r>
            <a:endParaRPr sz="1200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150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JavaScript</a:t>
            </a:r>
            <a:r>
              <a:rPr lang="pt-BR" sz="115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tem 3 tipos de escopo:</a:t>
            </a:r>
            <a:endParaRPr sz="1150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301625" algn="l" rtl="0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50"/>
              <a:buFont typeface="Verdana"/>
              <a:buChar char="●"/>
            </a:pPr>
            <a:r>
              <a:rPr lang="pt-BR" sz="115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Escopo do global</a:t>
            </a:r>
          </a:p>
          <a:p>
            <a:pPr marL="155575" lvl="0" indent="0" algn="l" rtl="0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50"/>
              <a:buNone/>
            </a:pPr>
            <a:r>
              <a:rPr lang="pt-BR" sz="1200" dirty="0">
                <a:solidFill>
                  <a:schemeClr val="dk1"/>
                </a:solidFill>
                <a:latin typeface="Verdana"/>
                <a:ea typeface="Verdana"/>
              </a:rPr>
              <a:t>O escopo global é o contexto padrão para o código que não está dentro de uma função ou bloco. Variáveis e funções definidas no escopo global podem ser acessadas de qualquer lugar no código.</a:t>
            </a:r>
            <a:endParaRPr sz="1200" dirty="0">
              <a:solidFill>
                <a:schemeClr val="dk1"/>
              </a:solidFill>
              <a:latin typeface="Verdana"/>
              <a:ea typeface="Verdana"/>
              <a:sym typeface="Verdana"/>
            </a:endParaRPr>
          </a:p>
          <a:p>
            <a:pPr marL="0" lvl="0" indent="0" algn="l" rtl="0">
              <a:spcBef>
                <a:spcPts val="1100"/>
              </a:spcBef>
              <a:spcAft>
                <a:spcPts val="0"/>
              </a:spcAft>
              <a:buNone/>
            </a:pPr>
            <a:r>
              <a:rPr lang="pt-BR" dirty="0"/>
              <a:t>				</a:t>
            </a:r>
            <a:endParaRPr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0D2D6CB1-71E3-088D-96F1-C0B31C9E2D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729" y="2383970"/>
            <a:ext cx="5725586" cy="1999051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BE57D804-6EE8-A56A-304A-3ED7F8B38D37}"/>
              </a:ext>
            </a:extLst>
          </p:cNvPr>
          <p:cNvSpPr txBox="1"/>
          <p:nvPr/>
        </p:nvSpPr>
        <p:spPr>
          <a:xfrm>
            <a:off x="293914" y="4383021"/>
            <a:ext cx="8624311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/>
              <a:t>Observação:</a:t>
            </a:r>
            <a:r>
              <a:rPr lang="pt-BR" dirty="0"/>
              <a:t> </a:t>
            </a:r>
            <a:r>
              <a:rPr lang="pt-BR" sz="1200" dirty="0">
                <a:solidFill>
                  <a:schemeClr val="dk1"/>
                </a:solidFill>
                <a:latin typeface="Verdana"/>
                <a:ea typeface="Verdana"/>
              </a:rPr>
              <a:t>É importante ter cuidado ao definir variáveis no escopo global, pois elas podem ser sobrescritas acidentalmente em qualquer parte do código.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85"/>
          <p:cNvSpPr txBox="1">
            <a:spLocks noGrp="1"/>
          </p:cNvSpPr>
          <p:nvPr>
            <p:ph type="title"/>
          </p:nvPr>
        </p:nvSpPr>
        <p:spPr>
          <a:xfrm>
            <a:off x="225775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Escopo de variáveis</a:t>
            </a:r>
            <a:endParaRPr/>
          </a:p>
        </p:txBody>
      </p:sp>
      <p:sp>
        <p:nvSpPr>
          <p:cNvPr id="499" name="Google Shape;499;p85"/>
          <p:cNvSpPr txBox="1">
            <a:spLocks noGrp="1"/>
          </p:cNvSpPr>
          <p:nvPr>
            <p:ph type="body" idx="1"/>
          </p:nvPr>
        </p:nvSpPr>
        <p:spPr>
          <a:xfrm>
            <a:off x="225775" y="572699"/>
            <a:ext cx="8787596" cy="430137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O escopo determina a acessibilidade (visibilidade) das variáveis.</a:t>
            </a:r>
            <a:endParaRPr sz="1200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150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JavaScript</a:t>
            </a:r>
            <a:r>
              <a:rPr lang="pt-BR" sz="115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tem 3 tipos de escopo:</a:t>
            </a:r>
            <a:endParaRPr sz="1150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301625" algn="l" rtl="0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50"/>
              <a:buFont typeface="Verdana"/>
              <a:buChar char="●"/>
            </a:pPr>
            <a:r>
              <a:rPr lang="pt-BR" sz="115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Escopo de Função</a:t>
            </a:r>
          </a:p>
          <a:p>
            <a:pPr marL="155575" lvl="0" indent="0" algn="l" rtl="0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50"/>
              <a:buNone/>
            </a:pPr>
            <a:r>
              <a:rPr lang="pt-BR" sz="1200" dirty="0">
                <a:solidFill>
                  <a:schemeClr val="dk1"/>
                </a:solidFill>
                <a:latin typeface="Verdana"/>
                <a:ea typeface="Verdana"/>
              </a:rPr>
              <a:t>O escopo de função é o contexto no qual as variáveis são visíveis apenas dentro de uma função. Variáveis definidas dentro de uma função não podem ser acessadas fora dela.</a:t>
            </a:r>
            <a:r>
              <a:rPr lang="pt-BR" dirty="0"/>
              <a:t>				</a:t>
            </a:r>
            <a:endParaRPr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E099153-B475-F6E8-A09E-FDAFDCA4B5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512" y="2492785"/>
            <a:ext cx="5188217" cy="1676486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943AD32E-8426-D63C-C552-6C50CFFF651D}"/>
              </a:ext>
            </a:extLst>
          </p:cNvPr>
          <p:cNvSpPr txBox="1"/>
          <p:nvPr/>
        </p:nvSpPr>
        <p:spPr>
          <a:xfrm>
            <a:off x="302077" y="4201469"/>
            <a:ext cx="8444297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/>
              <a:t>Observação:</a:t>
            </a:r>
            <a:r>
              <a:rPr lang="pt-BR" dirty="0"/>
              <a:t> </a:t>
            </a:r>
            <a:r>
              <a:rPr lang="pt-BR" sz="1200" dirty="0">
                <a:solidFill>
                  <a:schemeClr val="dk1"/>
                </a:solidFill>
                <a:latin typeface="Verdana"/>
                <a:ea typeface="Verdana"/>
              </a:rPr>
              <a:t>Cada função cria seu próprio escopo, permitindo que variáveis com o mesmo nome existam em diferentes funções sem conflito.</a:t>
            </a:r>
          </a:p>
        </p:txBody>
      </p:sp>
    </p:spTree>
    <p:extLst>
      <p:ext uri="{BB962C8B-B14F-4D97-AF65-F5344CB8AC3E}">
        <p14:creationId xmlns:p14="http://schemas.microsoft.com/office/powerpoint/2010/main" val="279389488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85"/>
          <p:cNvSpPr txBox="1">
            <a:spLocks noGrp="1"/>
          </p:cNvSpPr>
          <p:nvPr>
            <p:ph type="title"/>
          </p:nvPr>
        </p:nvSpPr>
        <p:spPr>
          <a:xfrm>
            <a:off x="225775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Escopo de variáveis</a:t>
            </a:r>
            <a:endParaRPr/>
          </a:p>
        </p:txBody>
      </p:sp>
      <p:sp>
        <p:nvSpPr>
          <p:cNvPr id="499" name="Google Shape;499;p85"/>
          <p:cNvSpPr txBox="1">
            <a:spLocks noGrp="1"/>
          </p:cNvSpPr>
          <p:nvPr>
            <p:ph type="body" idx="1"/>
          </p:nvPr>
        </p:nvSpPr>
        <p:spPr>
          <a:xfrm>
            <a:off x="225775" y="572699"/>
            <a:ext cx="8787596" cy="430137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O escopo determina a acessibilidade (visibilidade) das variáveis.</a:t>
            </a:r>
            <a:endParaRPr sz="1200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150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JavaScript</a:t>
            </a:r>
            <a:r>
              <a:rPr lang="pt-BR" sz="115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tem 3 tipos de escopo:</a:t>
            </a:r>
            <a:endParaRPr sz="1150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301625" algn="l" rtl="0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50"/>
              <a:buFont typeface="Verdana"/>
              <a:buChar char="●"/>
            </a:pPr>
            <a:r>
              <a:rPr lang="pt-BR" sz="115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Escopo de Bloco</a:t>
            </a:r>
          </a:p>
          <a:p>
            <a:pPr marL="155575" lvl="0" indent="0" algn="l" rtl="0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50"/>
              <a:buNone/>
            </a:pPr>
            <a:r>
              <a:rPr lang="pt-BR" sz="1200" dirty="0">
                <a:solidFill>
                  <a:schemeClr val="dk1"/>
                </a:solidFill>
                <a:latin typeface="Verdana"/>
                <a:ea typeface="Verdana"/>
              </a:rPr>
              <a:t>O escopo de bloco foi introduzido no (ES6) com as palavras-chave </a:t>
            </a:r>
            <a:r>
              <a:rPr lang="pt-BR" sz="1200" dirty="0" err="1">
                <a:solidFill>
                  <a:schemeClr val="dk1"/>
                </a:solidFill>
                <a:latin typeface="Verdana"/>
                <a:ea typeface="Verdana"/>
              </a:rPr>
              <a:t>let</a:t>
            </a:r>
            <a:r>
              <a:rPr lang="pt-BR" sz="1200" dirty="0">
                <a:solidFill>
                  <a:schemeClr val="dk1"/>
                </a:solidFill>
                <a:latin typeface="Verdana"/>
                <a:ea typeface="Verdana"/>
              </a:rPr>
              <a:t> e const. As variáveis declaradas com </a:t>
            </a:r>
            <a:r>
              <a:rPr lang="pt-BR" sz="1200" dirty="0" err="1">
                <a:solidFill>
                  <a:schemeClr val="dk1"/>
                </a:solidFill>
                <a:latin typeface="Verdana"/>
                <a:ea typeface="Verdana"/>
              </a:rPr>
              <a:t>let</a:t>
            </a:r>
            <a:r>
              <a:rPr lang="pt-BR" sz="1200" dirty="0">
                <a:solidFill>
                  <a:schemeClr val="dk1"/>
                </a:solidFill>
                <a:latin typeface="Verdana"/>
                <a:ea typeface="Verdana"/>
              </a:rPr>
              <a:t> ou </a:t>
            </a:r>
            <a:r>
              <a:rPr lang="pt-BR" sz="1200" dirty="0" err="1">
                <a:solidFill>
                  <a:schemeClr val="dk1"/>
                </a:solidFill>
                <a:latin typeface="Verdana"/>
                <a:ea typeface="Verdana"/>
              </a:rPr>
              <a:t>const</a:t>
            </a:r>
            <a:r>
              <a:rPr lang="pt-BR" sz="1200" dirty="0">
                <a:solidFill>
                  <a:schemeClr val="dk1"/>
                </a:solidFill>
                <a:latin typeface="Verdana"/>
                <a:ea typeface="Verdana"/>
              </a:rPr>
              <a:t> têm escopo limitado ao bloco ({}) em que foram declaradas.</a:t>
            </a:r>
            <a:r>
              <a:rPr lang="pt-BR" dirty="0"/>
              <a:t>			</a:t>
            </a:r>
            <a:endParaRPr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943AD32E-8426-D63C-C552-6C50CFFF651D}"/>
              </a:ext>
            </a:extLst>
          </p:cNvPr>
          <p:cNvSpPr txBox="1"/>
          <p:nvPr/>
        </p:nvSpPr>
        <p:spPr>
          <a:xfrm>
            <a:off x="302077" y="4201469"/>
            <a:ext cx="8444297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/>
              <a:t>Observação:</a:t>
            </a:r>
            <a:r>
              <a:rPr lang="pt-BR" dirty="0"/>
              <a:t> </a:t>
            </a:r>
            <a:r>
              <a:rPr lang="pt-BR" sz="1200" dirty="0">
                <a:solidFill>
                  <a:schemeClr val="dk1"/>
                </a:solidFill>
                <a:latin typeface="Verdana"/>
                <a:ea typeface="Verdana"/>
              </a:rPr>
              <a:t>Variáveis declaradas com var não respeitam o escopo de bloco e são elevadas para o escopo da função ou global em que estão.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E22D1C4-9BC0-F2A6-504D-21C5B88BC5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077" y="2397541"/>
            <a:ext cx="5975735" cy="1623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3443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90"/>
          <p:cNvSpPr txBox="1">
            <a:spLocks noGrp="1"/>
          </p:cNvSpPr>
          <p:nvPr>
            <p:ph type="title"/>
          </p:nvPr>
        </p:nvSpPr>
        <p:spPr>
          <a:xfrm>
            <a:off x="311700" y="-894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Funções nativas da JS para manipular strings</a:t>
            </a:r>
            <a:endParaRPr/>
          </a:p>
        </p:txBody>
      </p:sp>
      <p:graphicFrame>
        <p:nvGraphicFramePr>
          <p:cNvPr id="532" name="Google Shape;532;p90"/>
          <p:cNvGraphicFramePr/>
          <p:nvPr/>
        </p:nvGraphicFramePr>
        <p:xfrm>
          <a:off x="456900" y="1303463"/>
          <a:ext cx="7834800" cy="5106653"/>
        </p:xfrm>
        <a:graphic>
          <a:graphicData uri="http://schemas.openxmlformats.org/drawingml/2006/table">
            <a:tbl>
              <a:tblPr>
                <a:noFill/>
                <a:tableStyleId>{E074A788-2BBD-48F7-A2ED-2DA52A60A35A}</a:tableStyleId>
              </a:tblPr>
              <a:tblGrid>
                <a:gridCol w="2280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54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9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length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50">
                          <a:solidFill>
                            <a:srgbClr val="9CDCFE"/>
                          </a:solidFill>
                          <a:highlight>
                            <a:srgbClr val="1E1E1E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document</a:t>
                      </a:r>
                      <a:r>
                        <a:rPr lang="pt-BR" sz="1050">
                          <a:solidFill>
                            <a:srgbClr val="D4D4D4"/>
                          </a:solidFill>
                          <a:highlight>
                            <a:srgbClr val="1E1E1E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  <a:r>
                        <a:rPr lang="pt-BR" sz="1050">
                          <a:solidFill>
                            <a:srgbClr val="DCDCAA"/>
                          </a:solidFill>
                          <a:highlight>
                            <a:srgbClr val="1E1E1E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write</a:t>
                      </a:r>
                      <a:r>
                        <a:rPr lang="pt-BR" sz="1050">
                          <a:solidFill>
                            <a:srgbClr val="D4D4D4"/>
                          </a:solidFill>
                          <a:highlight>
                            <a:srgbClr val="1E1E1E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(</a:t>
                      </a:r>
                      <a:r>
                        <a:rPr lang="pt-BR" sz="1050">
                          <a:solidFill>
                            <a:srgbClr val="CE9178"/>
                          </a:solidFill>
                          <a:highlight>
                            <a:srgbClr val="1E1E1E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'Claudio Lima'</a:t>
                      </a:r>
                      <a:r>
                        <a:rPr lang="pt-BR" sz="1050">
                          <a:solidFill>
                            <a:srgbClr val="D4D4D4"/>
                          </a:solidFill>
                          <a:highlight>
                            <a:srgbClr val="1E1E1E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  <a:r>
                        <a:rPr lang="pt-BR" sz="1050">
                          <a:solidFill>
                            <a:srgbClr val="4FC1FF"/>
                          </a:solidFill>
                          <a:highlight>
                            <a:srgbClr val="1E1E1E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length</a:t>
                      </a:r>
                      <a:r>
                        <a:rPr lang="pt-BR" sz="1050">
                          <a:solidFill>
                            <a:srgbClr val="D4D4D4"/>
                          </a:solidFill>
                          <a:highlight>
                            <a:srgbClr val="1E1E1E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 //RETORNA 12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2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charAt()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050">
                          <a:solidFill>
                            <a:srgbClr val="D4D4D4"/>
                          </a:solidFill>
                          <a:highlight>
                            <a:srgbClr val="1E1E1E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pt-BR" sz="1050">
                          <a:solidFill>
                            <a:srgbClr val="9CDCFE"/>
                          </a:solidFill>
                          <a:highlight>
                            <a:srgbClr val="1E1E1E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document</a:t>
                      </a:r>
                      <a:r>
                        <a:rPr lang="pt-BR" sz="1050">
                          <a:solidFill>
                            <a:srgbClr val="D4D4D4"/>
                          </a:solidFill>
                          <a:highlight>
                            <a:srgbClr val="1E1E1E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  <a:r>
                        <a:rPr lang="pt-BR" sz="1050">
                          <a:solidFill>
                            <a:srgbClr val="DCDCAA"/>
                          </a:solidFill>
                          <a:highlight>
                            <a:srgbClr val="1E1E1E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write</a:t>
                      </a:r>
                      <a:r>
                        <a:rPr lang="pt-BR" sz="1050">
                          <a:solidFill>
                            <a:srgbClr val="D4D4D4"/>
                          </a:solidFill>
                          <a:highlight>
                            <a:srgbClr val="1E1E1E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(</a:t>
                      </a:r>
                      <a:r>
                        <a:rPr lang="pt-BR" sz="1050">
                          <a:solidFill>
                            <a:srgbClr val="CE9178"/>
                          </a:solidFill>
                          <a:highlight>
                            <a:srgbClr val="1E1E1E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'Claudio Lima'</a:t>
                      </a:r>
                      <a:r>
                        <a:rPr lang="pt-BR" sz="1050">
                          <a:solidFill>
                            <a:srgbClr val="D4D4D4"/>
                          </a:solidFill>
                          <a:highlight>
                            <a:srgbClr val="1E1E1E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  <a:r>
                        <a:rPr lang="pt-BR" sz="1050">
                          <a:solidFill>
                            <a:srgbClr val="DCDCAA"/>
                          </a:solidFill>
                          <a:highlight>
                            <a:srgbClr val="1E1E1E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charAt</a:t>
                      </a:r>
                      <a:r>
                        <a:rPr lang="pt-BR" sz="1050">
                          <a:solidFill>
                            <a:srgbClr val="D4D4D4"/>
                          </a:solidFill>
                          <a:highlight>
                            <a:srgbClr val="1E1E1E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</a:t>
                      </a:r>
                      <a:r>
                        <a:rPr lang="pt-BR" sz="1050">
                          <a:solidFill>
                            <a:srgbClr val="B5CEA8"/>
                          </a:solidFill>
                          <a:highlight>
                            <a:srgbClr val="1E1E1E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8</a:t>
                      </a:r>
                      <a:r>
                        <a:rPr lang="pt-BR" sz="1050">
                          <a:solidFill>
                            <a:srgbClr val="D4D4D4"/>
                          </a:solidFill>
                          <a:highlight>
                            <a:srgbClr val="1E1E1E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))// RETORNA L</a:t>
                      </a:r>
                      <a:endParaRPr sz="1050">
                        <a:solidFill>
                          <a:srgbClr val="D4D4D4"/>
                        </a:solidFill>
                        <a:highlight>
                          <a:srgbClr val="1E1E1E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marL="0" lvl="0" indent="0" algn="l" rtl="0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>
                        <a:solidFill>
                          <a:srgbClr val="9CDCFE"/>
                        </a:solidFill>
                        <a:highlight>
                          <a:srgbClr val="1E1E1E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indexOf()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050">
                          <a:solidFill>
                            <a:srgbClr val="569CD6"/>
                          </a:solidFill>
                          <a:highlight>
                            <a:srgbClr val="1E1E1E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var</a:t>
                      </a:r>
                      <a:r>
                        <a:rPr lang="pt-BR" sz="1050">
                          <a:solidFill>
                            <a:srgbClr val="D4D4D4"/>
                          </a:solidFill>
                          <a:highlight>
                            <a:srgbClr val="1E1E1E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pt-BR" sz="1050">
                          <a:solidFill>
                            <a:srgbClr val="9CDCFE"/>
                          </a:solidFill>
                          <a:highlight>
                            <a:srgbClr val="1E1E1E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nome</a:t>
                      </a:r>
                      <a:r>
                        <a:rPr lang="pt-BR" sz="1050">
                          <a:solidFill>
                            <a:srgbClr val="D4D4D4"/>
                          </a:solidFill>
                          <a:highlight>
                            <a:srgbClr val="1E1E1E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= </a:t>
                      </a:r>
                      <a:r>
                        <a:rPr lang="pt-BR" sz="1050">
                          <a:solidFill>
                            <a:srgbClr val="CE9178"/>
                          </a:solidFill>
                          <a:highlight>
                            <a:srgbClr val="1E1E1E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'Claudio Lima'</a:t>
                      </a:r>
                      <a:endParaRPr sz="1050">
                        <a:solidFill>
                          <a:srgbClr val="CE9178"/>
                        </a:solidFill>
                        <a:highlight>
                          <a:srgbClr val="1E1E1E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marL="0" lvl="0" indent="0" algn="l" rtl="0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050">
                          <a:solidFill>
                            <a:srgbClr val="D4D4D4"/>
                          </a:solidFill>
                          <a:highlight>
                            <a:srgbClr val="1E1E1E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</a:t>
                      </a:r>
                      <a:r>
                        <a:rPr lang="pt-BR" sz="1050">
                          <a:solidFill>
                            <a:srgbClr val="9CDCFE"/>
                          </a:solidFill>
                          <a:highlight>
                            <a:srgbClr val="1E1E1E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document</a:t>
                      </a:r>
                      <a:r>
                        <a:rPr lang="pt-BR" sz="1050">
                          <a:solidFill>
                            <a:srgbClr val="D4D4D4"/>
                          </a:solidFill>
                          <a:highlight>
                            <a:srgbClr val="1E1E1E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  <a:r>
                        <a:rPr lang="pt-BR" sz="1050">
                          <a:solidFill>
                            <a:srgbClr val="DCDCAA"/>
                          </a:solidFill>
                          <a:highlight>
                            <a:srgbClr val="1E1E1E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write</a:t>
                      </a:r>
                      <a:r>
                        <a:rPr lang="pt-BR" sz="1050">
                          <a:solidFill>
                            <a:srgbClr val="D4D4D4"/>
                          </a:solidFill>
                          <a:highlight>
                            <a:srgbClr val="1E1E1E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</a:t>
                      </a:r>
                      <a:r>
                        <a:rPr lang="pt-BR" sz="1050">
                          <a:solidFill>
                            <a:srgbClr val="9CDCFE"/>
                          </a:solidFill>
                          <a:highlight>
                            <a:srgbClr val="1E1E1E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nome</a:t>
                      </a:r>
                      <a:r>
                        <a:rPr lang="pt-BR" sz="1050">
                          <a:solidFill>
                            <a:srgbClr val="D4D4D4"/>
                          </a:solidFill>
                          <a:highlight>
                            <a:srgbClr val="1E1E1E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  <a:r>
                        <a:rPr lang="pt-BR" sz="1050">
                          <a:solidFill>
                            <a:srgbClr val="DCDCAA"/>
                          </a:solidFill>
                          <a:highlight>
                            <a:srgbClr val="1E1E1E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indexOf</a:t>
                      </a:r>
                      <a:r>
                        <a:rPr lang="pt-BR" sz="1050">
                          <a:solidFill>
                            <a:srgbClr val="D4D4D4"/>
                          </a:solidFill>
                          <a:highlight>
                            <a:srgbClr val="1E1E1E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</a:t>
                      </a:r>
                      <a:r>
                        <a:rPr lang="pt-BR" sz="1050">
                          <a:solidFill>
                            <a:srgbClr val="CE9178"/>
                          </a:solidFill>
                          <a:highlight>
                            <a:srgbClr val="1E1E1E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'a'</a:t>
                      </a:r>
                      <a:r>
                        <a:rPr lang="pt-BR" sz="1050">
                          <a:solidFill>
                            <a:srgbClr val="D4D4D4"/>
                          </a:solidFill>
                          <a:highlight>
                            <a:srgbClr val="1E1E1E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)) // RETORNA 2</a:t>
                      </a:r>
                      <a:endParaRPr sz="1050">
                        <a:solidFill>
                          <a:srgbClr val="D4D4D4"/>
                        </a:solidFill>
                        <a:highlight>
                          <a:srgbClr val="1E1E1E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marL="0" lvl="0" indent="0" algn="l" rtl="0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>
                        <a:solidFill>
                          <a:srgbClr val="D4D4D4"/>
                        </a:solidFill>
                        <a:highlight>
                          <a:srgbClr val="1E1E1E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replace()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050">
                          <a:solidFill>
                            <a:srgbClr val="D4D4D4"/>
                          </a:solidFill>
                          <a:highlight>
                            <a:srgbClr val="1E1E1E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pt-BR" sz="1050">
                          <a:solidFill>
                            <a:srgbClr val="569CD6"/>
                          </a:solidFill>
                          <a:highlight>
                            <a:srgbClr val="1E1E1E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var</a:t>
                      </a:r>
                      <a:r>
                        <a:rPr lang="pt-BR" sz="1050">
                          <a:solidFill>
                            <a:srgbClr val="D4D4D4"/>
                          </a:solidFill>
                          <a:highlight>
                            <a:srgbClr val="1E1E1E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pt-BR" sz="1050">
                          <a:solidFill>
                            <a:srgbClr val="9CDCFE"/>
                          </a:solidFill>
                          <a:highlight>
                            <a:srgbClr val="1E1E1E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nome</a:t>
                      </a:r>
                      <a:r>
                        <a:rPr lang="pt-BR" sz="1050">
                          <a:solidFill>
                            <a:srgbClr val="D4D4D4"/>
                          </a:solidFill>
                          <a:highlight>
                            <a:srgbClr val="1E1E1E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= </a:t>
                      </a:r>
                      <a:r>
                        <a:rPr lang="pt-BR" sz="1050">
                          <a:solidFill>
                            <a:srgbClr val="CE9178"/>
                          </a:solidFill>
                          <a:highlight>
                            <a:srgbClr val="1E1E1E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'Claudio Lima'</a:t>
                      </a:r>
                      <a:endParaRPr sz="1050">
                        <a:solidFill>
                          <a:srgbClr val="CE9178"/>
                        </a:solidFill>
                        <a:highlight>
                          <a:srgbClr val="1E1E1E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marL="0" lvl="0" indent="0" algn="l" rtl="0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050">
                          <a:solidFill>
                            <a:srgbClr val="D4D4D4"/>
                          </a:solidFill>
                          <a:highlight>
                            <a:srgbClr val="1E1E1E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</a:t>
                      </a:r>
                      <a:r>
                        <a:rPr lang="pt-BR" sz="1050">
                          <a:solidFill>
                            <a:srgbClr val="9CDCFE"/>
                          </a:solidFill>
                          <a:highlight>
                            <a:srgbClr val="1E1E1E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document</a:t>
                      </a:r>
                      <a:r>
                        <a:rPr lang="pt-BR" sz="1050">
                          <a:solidFill>
                            <a:srgbClr val="D4D4D4"/>
                          </a:solidFill>
                          <a:highlight>
                            <a:srgbClr val="1E1E1E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  <a:r>
                        <a:rPr lang="pt-BR" sz="1050">
                          <a:solidFill>
                            <a:srgbClr val="DCDCAA"/>
                          </a:solidFill>
                          <a:highlight>
                            <a:srgbClr val="1E1E1E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write</a:t>
                      </a:r>
                      <a:r>
                        <a:rPr lang="pt-BR" sz="1050">
                          <a:solidFill>
                            <a:srgbClr val="D4D4D4"/>
                          </a:solidFill>
                          <a:highlight>
                            <a:srgbClr val="1E1E1E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</a:t>
                      </a:r>
                      <a:r>
                        <a:rPr lang="pt-BR" sz="1050">
                          <a:solidFill>
                            <a:srgbClr val="9CDCFE"/>
                          </a:solidFill>
                          <a:highlight>
                            <a:srgbClr val="1E1E1E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nome</a:t>
                      </a:r>
                      <a:r>
                        <a:rPr lang="pt-BR" sz="1050">
                          <a:solidFill>
                            <a:srgbClr val="D4D4D4"/>
                          </a:solidFill>
                          <a:highlight>
                            <a:srgbClr val="1E1E1E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  <a:r>
                        <a:rPr lang="pt-BR" sz="1050">
                          <a:solidFill>
                            <a:srgbClr val="DCDCAA"/>
                          </a:solidFill>
                          <a:highlight>
                            <a:srgbClr val="1E1E1E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replace</a:t>
                      </a:r>
                      <a:r>
                        <a:rPr lang="pt-BR" sz="1050">
                          <a:solidFill>
                            <a:srgbClr val="D4D4D4"/>
                          </a:solidFill>
                          <a:highlight>
                            <a:srgbClr val="1E1E1E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</a:t>
                      </a:r>
                      <a:r>
                        <a:rPr lang="pt-BR" sz="1050">
                          <a:solidFill>
                            <a:srgbClr val="CE9178"/>
                          </a:solidFill>
                          <a:highlight>
                            <a:srgbClr val="1E1E1E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'Claudio Lima'</a:t>
                      </a:r>
                      <a:r>
                        <a:rPr lang="pt-BR" sz="1050">
                          <a:solidFill>
                            <a:srgbClr val="D4D4D4"/>
                          </a:solidFill>
                          <a:highlight>
                            <a:srgbClr val="1E1E1E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,</a:t>
                      </a:r>
                      <a:r>
                        <a:rPr lang="pt-BR" sz="1050">
                          <a:solidFill>
                            <a:srgbClr val="CE9178"/>
                          </a:solidFill>
                          <a:highlight>
                            <a:srgbClr val="1E1E1E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'Silva'</a:t>
                      </a:r>
                      <a:r>
                        <a:rPr lang="pt-BR" sz="1050">
                          <a:solidFill>
                            <a:srgbClr val="D4D4D4"/>
                          </a:solidFill>
                          <a:highlight>
                            <a:srgbClr val="1E1E1E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))</a:t>
                      </a:r>
                      <a:endParaRPr sz="1050">
                        <a:solidFill>
                          <a:srgbClr val="D4D4D4"/>
                        </a:solidFill>
                        <a:highlight>
                          <a:srgbClr val="1E1E1E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marL="0" lvl="0" indent="0" algn="l" rtl="0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>
                        <a:solidFill>
                          <a:srgbClr val="D4D4D4"/>
                        </a:solidFill>
                        <a:highlight>
                          <a:srgbClr val="1E1E1E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2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substr()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050">
                          <a:solidFill>
                            <a:srgbClr val="569CD6"/>
                          </a:solidFill>
                          <a:highlight>
                            <a:srgbClr val="1E1E1E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var</a:t>
                      </a:r>
                      <a:r>
                        <a:rPr lang="pt-BR" sz="1050">
                          <a:solidFill>
                            <a:srgbClr val="D4D4D4"/>
                          </a:solidFill>
                          <a:highlight>
                            <a:srgbClr val="1E1E1E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pt-BR" sz="1050">
                          <a:solidFill>
                            <a:srgbClr val="9CDCFE"/>
                          </a:solidFill>
                          <a:highlight>
                            <a:srgbClr val="1E1E1E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nome</a:t>
                      </a:r>
                      <a:r>
                        <a:rPr lang="pt-BR" sz="1050">
                          <a:solidFill>
                            <a:srgbClr val="D4D4D4"/>
                          </a:solidFill>
                          <a:highlight>
                            <a:srgbClr val="1E1E1E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= </a:t>
                      </a:r>
                      <a:r>
                        <a:rPr lang="pt-BR" sz="1050">
                          <a:solidFill>
                            <a:srgbClr val="CE9178"/>
                          </a:solidFill>
                          <a:highlight>
                            <a:srgbClr val="1E1E1E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'Claudio Lima'</a:t>
                      </a:r>
                      <a:endParaRPr sz="1050">
                        <a:solidFill>
                          <a:srgbClr val="CE9178"/>
                        </a:solidFill>
                        <a:highlight>
                          <a:srgbClr val="1E1E1E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marL="0" lvl="0" indent="0" algn="l" rtl="0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050">
                          <a:solidFill>
                            <a:srgbClr val="D4D4D4"/>
                          </a:solidFill>
                          <a:highlight>
                            <a:srgbClr val="1E1E1E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</a:t>
                      </a:r>
                      <a:r>
                        <a:rPr lang="pt-BR" sz="1050">
                          <a:solidFill>
                            <a:srgbClr val="9CDCFE"/>
                          </a:solidFill>
                          <a:highlight>
                            <a:srgbClr val="1E1E1E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document</a:t>
                      </a:r>
                      <a:r>
                        <a:rPr lang="pt-BR" sz="1050">
                          <a:solidFill>
                            <a:srgbClr val="D4D4D4"/>
                          </a:solidFill>
                          <a:highlight>
                            <a:srgbClr val="1E1E1E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  <a:r>
                        <a:rPr lang="pt-BR" sz="1050">
                          <a:solidFill>
                            <a:srgbClr val="DCDCAA"/>
                          </a:solidFill>
                          <a:highlight>
                            <a:srgbClr val="1E1E1E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write</a:t>
                      </a:r>
                      <a:r>
                        <a:rPr lang="pt-BR" sz="1050">
                          <a:solidFill>
                            <a:srgbClr val="D4D4D4"/>
                          </a:solidFill>
                          <a:highlight>
                            <a:srgbClr val="1E1E1E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</a:t>
                      </a:r>
                      <a:r>
                        <a:rPr lang="pt-BR" sz="1050">
                          <a:solidFill>
                            <a:srgbClr val="9CDCFE"/>
                          </a:solidFill>
                          <a:highlight>
                            <a:srgbClr val="1E1E1E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nome</a:t>
                      </a:r>
                      <a:r>
                        <a:rPr lang="pt-BR" sz="1050">
                          <a:solidFill>
                            <a:srgbClr val="D4D4D4"/>
                          </a:solidFill>
                          <a:highlight>
                            <a:srgbClr val="1E1E1E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  <a:r>
                        <a:rPr lang="pt-BR" sz="1050">
                          <a:solidFill>
                            <a:srgbClr val="DCDCAA"/>
                          </a:solidFill>
                          <a:highlight>
                            <a:srgbClr val="1E1E1E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substr</a:t>
                      </a:r>
                      <a:r>
                        <a:rPr lang="pt-BR" sz="1050">
                          <a:solidFill>
                            <a:srgbClr val="D4D4D4"/>
                          </a:solidFill>
                          <a:highlight>
                            <a:srgbClr val="1E1E1E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</a:t>
                      </a:r>
                      <a:r>
                        <a:rPr lang="pt-BR" sz="1050">
                          <a:solidFill>
                            <a:srgbClr val="B5CEA8"/>
                          </a:solidFill>
                          <a:highlight>
                            <a:srgbClr val="1E1E1E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6</a:t>
                      </a:r>
                      <a:r>
                        <a:rPr lang="pt-BR" sz="1050">
                          <a:solidFill>
                            <a:srgbClr val="D4D4D4"/>
                          </a:solidFill>
                          <a:highlight>
                            <a:srgbClr val="1E1E1E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,</a:t>
                      </a:r>
                      <a:r>
                        <a:rPr lang="pt-BR" sz="1050">
                          <a:solidFill>
                            <a:srgbClr val="B5CEA8"/>
                          </a:solidFill>
                          <a:highlight>
                            <a:srgbClr val="1E1E1E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4</a:t>
                      </a:r>
                      <a:r>
                        <a:rPr lang="pt-BR" sz="1050">
                          <a:solidFill>
                            <a:srgbClr val="D4D4D4"/>
                          </a:solidFill>
                          <a:highlight>
                            <a:srgbClr val="1E1E1E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))// RETORNA O Li</a:t>
                      </a:r>
                      <a:endParaRPr sz="1050">
                        <a:solidFill>
                          <a:srgbClr val="D4D4D4"/>
                        </a:solidFill>
                        <a:highlight>
                          <a:srgbClr val="1E1E1E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marL="0" lvl="0" indent="0" algn="l" rtl="0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>
                        <a:solidFill>
                          <a:srgbClr val="D4D4D4"/>
                        </a:solidFill>
                        <a:highlight>
                          <a:srgbClr val="1E1E1E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2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toLowerCase()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050">
                          <a:solidFill>
                            <a:srgbClr val="569CD6"/>
                          </a:solidFill>
                          <a:highlight>
                            <a:srgbClr val="1E1E1E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var</a:t>
                      </a:r>
                      <a:r>
                        <a:rPr lang="pt-BR" sz="1050">
                          <a:solidFill>
                            <a:srgbClr val="D4D4D4"/>
                          </a:solidFill>
                          <a:highlight>
                            <a:srgbClr val="1E1E1E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pt-BR" sz="1050">
                          <a:solidFill>
                            <a:srgbClr val="9CDCFE"/>
                          </a:solidFill>
                          <a:highlight>
                            <a:srgbClr val="1E1E1E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nome</a:t>
                      </a:r>
                      <a:r>
                        <a:rPr lang="pt-BR" sz="1050">
                          <a:solidFill>
                            <a:srgbClr val="D4D4D4"/>
                          </a:solidFill>
                          <a:highlight>
                            <a:srgbClr val="1E1E1E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= </a:t>
                      </a:r>
                      <a:r>
                        <a:rPr lang="pt-BR" sz="1050">
                          <a:solidFill>
                            <a:srgbClr val="CE9178"/>
                          </a:solidFill>
                          <a:highlight>
                            <a:srgbClr val="1E1E1E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'Claudio Lima'</a:t>
                      </a:r>
                      <a:endParaRPr sz="1050">
                        <a:solidFill>
                          <a:srgbClr val="CE9178"/>
                        </a:solidFill>
                        <a:highlight>
                          <a:srgbClr val="1E1E1E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marL="0" lvl="0" indent="0" algn="l" rtl="0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050">
                          <a:solidFill>
                            <a:srgbClr val="D4D4D4"/>
                          </a:solidFill>
                          <a:highlight>
                            <a:srgbClr val="1E1E1E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</a:t>
                      </a:r>
                      <a:r>
                        <a:rPr lang="pt-BR" sz="1050">
                          <a:solidFill>
                            <a:srgbClr val="9CDCFE"/>
                          </a:solidFill>
                          <a:highlight>
                            <a:srgbClr val="1E1E1E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document</a:t>
                      </a:r>
                      <a:r>
                        <a:rPr lang="pt-BR" sz="1050">
                          <a:solidFill>
                            <a:srgbClr val="D4D4D4"/>
                          </a:solidFill>
                          <a:highlight>
                            <a:srgbClr val="1E1E1E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  <a:r>
                        <a:rPr lang="pt-BR" sz="1050">
                          <a:solidFill>
                            <a:srgbClr val="DCDCAA"/>
                          </a:solidFill>
                          <a:highlight>
                            <a:srgbClr val="1E1E1E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write</a:t>
                      </a:r>
                      <a:r>
                        <a:rPr lang="pt-BR" sz="1050">
                          <a:solidFill>
                            <a:srgbClr val="D4D4D4"/>
                          </a:solidFill>
                          <a:highlight>
                            <a:srgbClr val="1E1E1E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</a:t>
                      </a:r>
                      <a:r>
                        <a:rPr lang="pt-BR" sz="1050">
                          <a:solidFill>
                            <a:srgbClr val="9CDCFE"/>
                          </a:solidFill>
                          <a:highlight>
                            <a:srgbClr val="1E1E1E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nome</a:t>
                      </a:r>
                      <a:r>
                        <a:rPr lang="pt-BR" sz="1050">
                          <a:solidFill>
                            <a:srgbClr val="D4D4D4"/>
                          </a:solidFill>
                          <a:highlight>
                            <a:srgbClr val="1E1E1E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  <a:r>
                        <a:rPr lang="pt-BR" sz="1050">
                          <a:solidFill>
                            <a:srgbClr val="DCDCAA"/>
                          </a:solidFill>
                          <a:highlight>
                            <a:srgbClr val="1E1E1E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toLowerCase</a:t>
                      </a:r>
                      <a:r>
                        <a:rPr lang="pt-BR" sz="1050">
                          <a:solidFill>
                            <a:srgbClr val="D4D4D4"/>
                          </a:solidFill>
                          <a:highlight>
                            <a:srgbClr val="1E1E1E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())</a:t>
                      </a:r>
                      <a:endParaRPr sz="1050">
                        <a:solidFill>
                          <a:srgbClr val="D4D4D4"/>
                        </a:solidFill>
                        <a:highlight>
                          <a:srgbClr val="1E1E1E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marL="0" lvl="0" indent="0" algn="l" rtl="0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>
                        <a:solidFill>
                          <a:srgbClr val="D4D4D4"/>
                        </a:solidFill>
                        <a:highlight>
                          <a:srgbClr val="1E1E1E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2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toUpperCase()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050">
                          <a:solidFill>
                            <a:srgbClr val="569CD6"/>
                          </a:solidFill>
                          <a:highlight>
                            <a:srgbClr val="1E1E1E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var</a:t>
                      </a:r>
                      <a:r>
                        <a:rPr lang="pt-BR" sz="1050">
                          <a:solidFill>
                            <a:srgbClr val="D4D4D4"/>
                          </a:solidFill>
                          <a:highlight>
                            <a:srgbClr val="1E1E1E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pt-BR" sz="1050">
                          <a:solidFill>
                            <a:srgbClr val="9CDCFE"/>
                          </a:solidFill>
                          <a:highlight>
                            <a:srgbClr val="1E1E1E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nome</a:t>
                      </a:r>
                      <a:r>
                        <a:rPr lang="pt-BR" sz="1050">
                          <a:solidFill>
                            <a:srgbClr val="D4D4D4"/>
                          </a:solidFill>
                          <a:highlight>
                            <a:srgbClr val="1E1E1E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= </a:t>
                      </a:r>
                      <a:r>
                        <a:rPr lang="pt-BR" sz="1050">
                          <a:solidFill>
                            <a:srgbClr val="CE9178"/>
                          </a:solidFill>
                          <a:highlight>
                            <a:srgbClr val="1E1E1E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'Claudio Lima'</a:t>
                      </a:r>
                      <a:endParaRPr sz="1050">
                        <a:solidFill>
                          <a:srgbClr val="CE9178"/>
                        </a:solidFill>
                        <a:highlight>
                          <a:srgbClr val="1E1E1E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marL="0" lvl="0" indent="0" algn="l" rtl="0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050">
                          <a:solidFill>
                            <a:srgbClr val="D4D4D4"/>
                          </a:solidFill>
                          <a:highlight>
                            <a:srgbClr val="1E1E1E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</a:t>
                      </a:r>
                      <a:r>
                        <a:rPr lang="pt-BR" sz="1050">
                          <a:solidFill>
                            <a:srgbClr val="9CDCFE"/>
                          </a:solidFill>
                          <a:highlight>
                            <a:srgbClr val="1E1E1E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document</a:t>
                      </a:r>
                      <a:r>
                        <a:rPr lang="pt-BR" sz="1050">
                          <a:solidFill>
                            <a:srgbClr val="D4D4D4"/>
                          </a:solidFill>
                          <a:highlight>
                            <a:srgbClr val="1E1E1E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  <a:r>
                        <a:rPr lang="pt-BR" sz="1050">
                          <a:solidFill>
                            <a:srgbClr val="DCDCAA"/>
                          </a:solidFill>
                          <a:highlight>
                            <a:srgbClr val="1E1E1E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write</a:t>
                      </a:r>
                      <a:r>
                        <a:rPr lang="pt-BR" sz="1050">
                          <a:solidFill>
                            <a:srgbClr val="D4D4D4"/>
                          </a:solidFill>
                          <a:highlight>
                            <a:srgbClr val="1E1E1E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</a:t>
                      </a:r>
                      <a:r>
                        <a:rPr lang="pt-BR" sz="1050">
                          <a:solidFill>
                            <a:srgbClr val="9CDCFE"/>
                          </a:solidFill>
                          <a:highlight>
                            <a:srgbClr val="1E1E1E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nome</a:t>
                      </a:r>
                      <a:r>
                        <a:rPr lang="pt-BR" sz="1050">
                          <a:solidFill>
                            <a:srgbClr val="D4D4D4"/>
                          </a:solidFill>
                          <a:highlight>
                            <a:srgbClr val="1E1E1E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</a:t>
                      </a:r>
                      <a:r>
                        <a:rPr lang="pt-BR" sz="1050">
                          <a:solidFill>
                            <a:srgbClr val="DCDCAA"/>
                          </a:solidFill>
                          <a:highlight>
                            <a:srgbClr val="1E1E1E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toUpperCase</a:t>
                      </a:r>
                      <a:r>
                        <a:rPr lang="pt-BR" sz="1050">
                          <a:solidFill>
                            <a:srgbClr val="D4D4D4"/>
                          </a:solidFill>
                          <a:highlight>
                            <a:srgbClr val="1E1E1E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())</a:t>
                      </a:r>
                      <a:endParaRPr sz="1050">
                        <a:solidFill>
                          <a:srgbClr val="D4D4D4"/>
                        </a:solidFill>
                        <a:highlight>
                          <a:srgbClr val="1E1E1E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marL="0" lvl="0" indent="0" algn="l" rtl="0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>
                        <a:solidFill>
                          <a:srgbClr val="D4D4D4"/>
                        </a:solidFill>
                        <a:highlight>
                          <a:srgbClr val="1E1E1E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533" name="Google Shape;533;p90"/>
          <p:cNvGraphicFramePr/>
          <p:nvPr/>
        </p:nvGraphicFramePr>
        <p:xfrm>
          <a:off x="669250" y="483250"/>
          <a:ext cx="7239000" cy="396210"/>
        </p:xfrm>
        <a:graphic>
          <a:graphicData uri="http://schemas.openxmlformats.org/drawingml/2006/table">
            <a:tbl>
              <a:tblPr>
                <a:noFill/>
                <a:tableStyleId>{E074A788-2BBD-48F7-A2ED-2DA52A60A35A}</a:tableStyleId>
              </a:tblPr>
              <a:tblGrid>
                <a:gridCol w="603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32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32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032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032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032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032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032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03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60325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60325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C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L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A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U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D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I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O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L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I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M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A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34" name="Google Shape;534;p90"/>
          <p:cNvGraphicFramePr/>
          <p:nvPr/>
        </p:nvGraphicFramePr>
        <p:xfrm>
          <a:off x="669250" y="879450"/>
          <a:ext cx="7239000" cy="396210"/>
        </p:xfrm>
        <a:graphic>
          <a:graphicData uri="http://schemas.openxmlformats.org/drawingml/2006/table">
            <a:tbl>
              <a:tblPr>
                <a:noFill/>
                <a:tableStyleId>{E074A788-2BBD-48F7-A2ED-2DA52A60A35A}</a:tableStyleId>
              </a:tblPr>
              <a:tblGrid>
                <a:gridCol w="603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32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32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032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032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032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032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032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032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60325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60325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0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2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3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4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5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6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7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8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9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10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11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4"/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2720" dirty="0"/>
              <a:t>Como inserir e executar </a:t>
            </a:r>
            <a:r>
              <a:rPr lang="pt-BR" sz="2720" dirty="0" err="1"/>
              <a:t>JavaScript</a:t>
            </a:r>
            <a:r>
              <a:rPr lang="pt-BR" sz="2720" dirty="0"/>
              <a:t> no HTML</a:t>
            </a:r>
            <a:endParaRPr sz="2720" dirty="0"/>
          </a:p>
        </p:txBody>
      </p:sp>
      <p:pic>
        <p:nvPicPr>
          <p:cNvPr id="127" name="Google Shape;12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662" y="841288"/>
            <a:ext cx="8750626" cy="373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91"/>
          <p:cNvSpPr txBox="1">
            <a:spLocks noGrp="1"/>
          </p:cNvSpPr>
          <p:nvPr>
            <p:ph type="title"/>
          </p:nvPr>
        </p:nvSpPr>
        <p:spPr>
          <a:xfrm>
            <a:off x="222250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Funções nativas para tarefas matemáticas</a:t>
            </a:r>
            <a:endParaRPr/>
          </a:p>
        </p:txBody>
      </p:sp>
      <p:pic>
        <p:nvPicPr>
          <p:cNvPr id="540" name="Google Shape;540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6808" y="486750"/>
            <a:ext cx="6811493" cy="449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5" name="Google Shape;545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75" y="793200"/>
            <a:ext cx="8891151" cy="2729950"/>
          </a:xfrm>
          <a:prstGeom prst="rect">
            <a:avLst/>
          </a:prstGeom>
          <a:noFill/>
          <a:ln>
            <a:noFill/>
          </a:ln>
        </p:spPr>
      </p:pic>
      <p:sp>
        <p:nvSpPr>
          <p:cNvPr id="546" name="Google Shape;546;p92"/>
          <p:cNvSpPr txBox="1">
            <a:spLocks noGrp="1"/>
          </p:cNvSpPr>
          <p:nvPr>
            <p:ph type="title"/>
          </p:nvPr>
        </p:nvSpPr>
        <p:spPr>
          <a:xfrm>
            <a:off x="222250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Funções nativas para manipular data</a:t>
            </a:r>
            <a:endParaRPr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93"/>
          <p:cNvSpPr txBox="1">
            <a:spLocks noGrp="1"/>
          </p:cNvSpPr>
          <p:nvPr>
            <p:ph type="title"/>
          </p:nvPr>
        </p:nvSpPr>
        <p:spPr>
          <a:xfrm>
            <a:off x="222250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Funções nativas para manipular data</a:t>
            </a:r>
            <a:endParaRPr/>
          </a:p>
        </p:txBody>
      </p:sp>
      <p:pic>
        <p:nvPicPr>
          <p:cNvPr id="552" name="Google Shape;552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612" y="595262"/>
            <a:ext cx="8592775" cy="39529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DAE25B94-B58F-DA73-9144-3D9E3CB9B4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975" y="212273"/>
            <a:ext cx="8537841" cy="3037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10607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40E3AF3-87F1-97E1-922F-304A4BEEAD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574" y="0"/>
            <a:ext cx="8520600" cy="572700"/>
          </a:xfrm>
        </p:spPr>
        <p:txBody>
          <a:bodyPr>
            <a:normAutofit fontScale="90000"/>
          </a:bodyPr>
          <a:lstStyle/>
          <a:p>
            <a:r>
              <a:rPr lang="pt-BR" dirty="0"/>
              <a:t>Exemplo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8ABE06A-265D-F64E-B02A-999D7FDDBB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7065" y="101223"/>
            <a:ext cx="6372361" cy="4941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78564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118"/>
          <p:cNvSpPr txBox="1">
            <a:spLocks noGrp="1"/>
          </p:cNvSpPr>
          <p:nvPr>
            <p:ph type="body" idx="1"/>
          </p:nvPr>
        </p:nvSpPr>
        <p:spPr>
          <a:xfrm>
            <a:off x="311700" y="840350"/>
            <a:ext cx="8613300" cy="372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Arrays são listas ordenadas;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pt-BR"/>
              <a:t>Arrays  são variáveis que nos permitem relacionar itens associados a índices. Esses índices também conhecidos como chaves. Esse tipo de variável tenta imitar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pt-BR"/>
              <a:t>as listas do mundo real como por exemplo: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/>
              <a:t>Digamos que nós tenhamos uma lista de frutas na posição 1 temos banana, na posição 2 temos maçã e assim por diante.</a:t>
            </a:r>
            <a:endParaRPr/>
          </a:p>
        </p:txBody>
      </p:sp>
      <p:sp>
        <p:nvSpPr>
          <p:cNvPr id="713" name="Google Shape;713;p118"/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Array básico</a:t>
            </a:r>
            <a:endParaRPr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8" name="Google Shape;718;p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0650" y="117000"/>
            <a:ext cx="8102696" cy="4909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120"/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Array básico</a:t>
            </a:r>
            <a:endParaRPr/>
          </a:p>
        </p:txBody>
      </p:sp>
      <p:pic>
        <p:nvPicPr>
          <p:cNvPr id="724" name="Google Shape;724;p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525" y="506700"/>
            <a:ext cx="6283550" cy="453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5" name="Google Shape;725;p1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15013" y="1828188"/>
            <a:ext cx="3228975" cy="200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0" name="Google Shape;730;p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6053" y="666991"/>
            <a:ext cx="6111900" cy="3809525"/>
          </a:xfrm>
          <a:prstGeom prst="rect">
            <a:avLst/>
          </a:prstGeom>
          <a:noFill/>
          <a:ln>
            <a:noFill/>
          </a:ln>
        </p:spPr>
      </p:pic>
      <p:sp>
        <p:nvSpPr>
          <p:cNvPr id="731" name="Google Shape;731;p121"/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Array básico</a:t>
            </a:r>
            <a:endParaRPr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6" name="Google Shape;736;p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3050" y="674125"/>
            <a:ext cx="7007575" cy="4150625"/>
          </a:xfrm>
          <a:prstGeom prst="rect">
            <a:avLst/>
          </a:prstGeom>
          <a:noFill/>
          <a:ln>
            <a:noFill/>
          </a:ln>
        </p:spPr>
      </p:pic>
      <p:sp>
        <p:nvSpPr>
          <p:cNvPr id="737" name="Google Shape;737;p122"/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Array básico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5"/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2720"/>
              <a:t>Como inserir e executar JavaScript</a:t>
            </a:r>
            <a:endParaRPr sz="2720"/>
          </a:p>
        </p:txBody>
      </p:sp>
      <p:pic>
        <p:nvPicPr>
          <p:cNvPr id="133" name="Google Shape;13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8788" y="712825"/>
            <a:ext cx="6926416" cy="426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123"/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8520600" cy="66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Array Multidimensional</a:t>
            </a:r>
            <a:endParaRPr/>
          </a:p>
        </p:txBody>
      </p:sp>
      <p:pic>
        <p:nvPicPr>
          <p:cNvPr id="743" name="Google Shape;743;p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475" y="666600"/>
            <a:ext cx="6324074" cy="426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12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Falaremos agora sobre array multidimensional ou bidimensionais. </a:t>
            </a:r>
            <a:endParaRPr/>
          </a:p>
          <a:p>
            <a:pPr marL="0" lvl="0" indent="0" algn="just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pt-BR"/>
              <a:t>O que são array multidimensionais ou bidimensionais?</a:t>
            </a:r>
            <a:endParaRPr/>
          </a:p>
          <a:p>
            <a:pPr marL="0" lvl="0" indent="0" algn="just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São array de array. São array básico que constituem uma listas indexadas.</a:t>
            </a:r>
            <a:endParaRPr/>
          </a:p>
          <a:p>
            <a:pPr marL="0" lvl="0" indent="0" algn="just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No caso array multidimensional é através de uma variável e um índice podemos acessar outro array.</a:t>
            </a:r>
            <a:endParaRPr/>
          </a:p>
          <a:p>
            <a:pPr marL="0" lvl="0" indent="0" algn="just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Arrays que aponta para outros arrays</a:t>
            </a:r>
            <a:endParaRPr/>
          </a:p>
          <a:p>
            <a:pPr marL="0" lvl="0" indent="0" algn="just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749" name="Google Shape;749;p124"/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8520600" cy="66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Array Multidimensional</a:t>
            </a:r>
            <a:endParaRPr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4" name="Google Shape;754;p1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5050" y="666600"/>
            <a:ext cx="6099776" cy="4015775"/>
          </a:xfrm>
          <a:prstGeom prst="rect">
            <a:avLst/>
          </a:prstGeom>
          <a:noFill/>
          <a:ln>
            <a:noFill/>
          </a:ln>
        </p:spPr>
      </p:pic>
      <p:sp>
        <p:nvSpPr>
          <p:cNvPr id="755" name="Google Shape;755;p125"/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8520600" cy="66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Array Multidimensional</a:t>
            </a:r>
            <a:endParaRPr/>
          </a:p>
        </p:txBody>
      </p:sp>
      <p:pic>
        <p:nvPicPr>
          <p:cNvPr id="756" name="Google Shape;756;p1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17225" y="819000"/>
            <a:ext cx="2124075" cy="153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6"/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8520600" cy="66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Array - Métodos de </a:t>
            </a:r>
            <a:r>
              <a:rPr lang="pt-BR" b="1"/>
              <a:t>inclusão</a:t>
            </a:r>
            <a:r>
              <a:rPr lang="pt-BR"/>
              <a:t> e exclusão de elementos</a:t>
            </a:r>
            <a:endParaRPr/>
          </a:p>
        </p:txBody>
      </p:sp>
      <p:pic>
        <p:nvPicPr>
          <p:cNvPr id="762" name="Google Shape;762;p1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24525"/>
            <a:ext cx="4572000" cy="332508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3" name="Google Shape;763;p1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829375"/>
            <a:ext cx="4572000" cy="33153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p127"/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8520600" cy="66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Array - Métodos de inclusão e </a:t>
            </a:r>
            <a:r>
              <a:rPr lang="pt-BR" b="1"/>
              <a:t>exclusão</a:t>
            </a:r>
            <a:r>
              <a:rPr lang="pt-BR"/>
              <a:t> de elementos</a:t>
            </a:r>
            <a:endParaRPr/>
          </a:p>
        </p:txBody>
      </p:sp>
      <p:pic>
        <p:nvPicPr>
          <p:cNvPr id="769" name="Google Shape;769;p1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59775"/>
            <a:ext cx="4492049" cy="332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0" name="Google Shape;770;p1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9838" y="1059775"/>
            <a:ext cx="4634162" cy="332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Exemplo dentro do body</a:t>
            </a:r>
            <a:endParaRPr dirty="0"/>
          </a:p>
        </p:txBody>
      </p:sp>
      <p:sp>
        <p:nvSpPr>
          <p:cNvPr id="139" name="Google Shape;139;p2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Note que nessa codificação declaramos uma </a:t>
            </a:r>
            <a:r>
              <a:rPr lang="pt-BR">
                <a:solidFill>
                  <a:schemeClr val="accent1"/>
                </a:solidFill>
              </a:rPr>
              <a:t>variável</a:t>
            </a:r>
            <a:r>
              <a:rPr lang="pt-BR">
                <a:solidFill>
                  <a:schemeClr val="dk1"/>
                </a:solidFill>
              </a:rPr>
              <a:t> denominada “</a:t>
            </a:r>
            <a:r>
              <a:rPr lang="pt-BR" b="1">
                <a:solidFill>
                  <a:schemeClr val="accent1"/>
                </a:solidFill>
              </a:rPr>
              <a:t>nome</a:t>
            </a:r>
            <a:r>
              <a:rPr lang="pt-BR">
                <a:solidFill>
                  <a:schemeClr val="dk1"/>
                </a:solidFill>
              </a:rPr>
              <a:t>”, e que a palavra reservada var define que a próxima palavra será uma</a:t>
            </a:r>
            <a:r>
              <a:rPr lang="pt-BR">
                <a:solidFill>
                  <a:schemeClr val="accent1"/>
                </a:solidFill>
              </a:rPr>
              <a:t> variável.</a:t>
            </a:r>
            <a:endParaRPr>
              <a:solidFill>
                <a:schemeClr val="accent1"/>
              </a:solidFill>
            </a:endParaRPr>
          </a:p>
          <a:p>
            <a:pPr marL="0" lvl="0" indent="0" algn="just" rtl="0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pic>
        <p:nvPicPr>
          <p:cNvPr id="140" name="Google Shape;14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3875" y="2069313"/>
            <a:ext cx="7124700" cy="233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77EEA5AB83D49499D84A27CF07AB9D5" ma:contentTypeVersion="10" ma:contentTypeDescription="Create a new document." ma:contentTypeScope="" ma:versionID="dfc02e8f2cd17b7f9f847b62c554237a">
  <xsd:schema xmlns:xsd="http://www.w3.org/2001/XMLSchema" xmlns:xs="http://www.w3.org/2001/XMLSchema" xmlns:p="http://schemas.microsoft.com/office/2006/metadata/properties" xmlns:ns2="48e39b4d-49fe-43e3-a803-0b0014d83729" xmlns:ns3="859b4b8e-7b1d-49c1-8596-c2b95aab0e3c" targetNamespace="http://schemas.microsoft.com/office/2006/metadata/properties" ma:root="true" ma:fieldsID="bb98fb23faecd9775672f6785c752ecd" ns2:_="" ns3:_="">
    <xsd:import namespace="48e39b4d-49fe-43e3-a803-0b0014d83729"/>
    <xsd:import namespace="859b4b8e-7b1d-49c1-8596-c2b95aab0e3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e39b4d-49fe-43e3-a803-0b0014d8372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0ef6089c-5148-4909-88ac-65974e5b7eb0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59b4b8e-7b1d-49c1-8596-c2b95aab0e3c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d542db38-d431-4b25-af84-2f35c7e9bd40}" ma:internalName="TaxCatchAll" ma:showField="CatchAllData" ma:web="859b4b8e-7b1d-49c1-8596-c2b95aab0e3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48e39b4d-49fe-43e3-a803-0b0014d83729">
      <Terms xmlns="http://schemas.microsoft.com/office/infopath/2007/PartnerControls"/>
    </lcf76f155ced4ddcb4097134ff3c332f>
    <TaxCatchAll xmlns="859b4b8e-7b1d-49c1-8596-c2b95aab0e3c" xsi:nil="true"/>
  </documentManagement>
</p:properties>
</file>

<file path=customXml/itemProps1.xml><?xml version="1.0" encoding="utf-8"?>
<ds:datastoreItem xmlns:ds="http://schemas.openxmlformats.org/officeDocument/2006/customXml" ds:itemID="{346E32B5-ED59-47B2-BEDF-7CA1107D8FAE}"/>
</file>

<file path=customXml/itemProps2.xml><?xml version="1.0" encoding="utf-8"?>
<ds:datastoreItem xmlns:ds="http://schemas.openxmlformats.org/officeDocument/2006/customXml" ds:itemID="{17A83649-B35E-428F-8C8F-89D4E03281BE}"/>
</file>

<file path=customXml/itemProps3.xml><?xml version="1.0" encoding="utf-8"?>
<ds:datastoreItem xmlns:ds="http://schemas.openxmlformats.org/officeDocument/2006/customXml" ds:itemID="{FB3B6325-C08B-4D7C-9E08-F9760C4633B3}"/>
</file>

<file path=docProps/app.xml><?xml version="1.0" encoding="utf-8"?>
<Properties xmlns="http://schemas.openxmlformats.org/officeDocument/2006/extended-properties" xmlns:vt="http://schemas.openxmlformats.org/officeDocument/2006/docPropsVTypes">
  <TotalTime>739</TotalTime>
  <Words>2291</Words>
  <Application>Microsoft Office PowerPoint</Application>
  <PresentationFormat>Apresentação na tela (16:9)</PresentationFormat>
  <Paragraphs>285</Paragraphs>
  <Slides>84</Slides>
  <Notes>76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84</vt:i4>
      </vt:variant>
    </vt:vector>
  </HeadingPairs>
  <TitlesOfParts>
    <vt:vector size="90" baseType="lpstr">
      <vt:lpstr>Verdana</vt:lpstr>
      <vt:lpstr>Courier New</vt:lpstr>
      <vt:lpstr>Arial</vt:lpstr>
      <vt:lpstr>LiberationMono</vt:lpstr>
      <vt:lpstr>Inter-Regular</vt:lpstr>
      <vt:lpstr>Simple Light</vt:lpstr>
      <vt:lpstr>Introdução ao JavaScript Prof. Claudio Lima</vt:lpstr>
      <vt:lpstr>Requisitos Necessários</vt:lpstr>
      <vt:lpstr>Levantamento da Stack Overflow uma das maiores plataforma de programadores</vt:lpstr>
      <vt:lpstr>Introdução a JavaScript</vt:lpstr>
      <vt:lpstr>Quem usa?</vt:lpstr>
      <vt:lpstr>O que é JavaScript</vt:lpstr>
      <vt:lpstr>Como inserir e executar JavaScript no HTML</vt:lpstr>
      <vt:lpstr>Como inserir e executar JavaScript</vt:lpstr>
      <vt:lpstr>Exemplo dentro do body</vt:lpstr>
      <vt:lpstr>Resultado no navegador</vt:lpstr>
      <vt:lpstr>Como inserir e executar JavaScript</vt:lpstr>
      <vt:lpstr>Como inserir e executar JavaScript</vt:lpstr>
      <vt:lpstr>Externo</vt:lpstr>
      <vt:lpstr>JavaScript em páginas HTML</vt:lpstr>
      <vt:lpstr>Conceitos básicos</vt:lpstr>
      <vt:lpstr>Comentário</vt:lpstr>
      <vt:lpstr>Console do Navegador</vt:lpstr>
      <vt:lpstr>Console do Navegador</vt:lpstr>
      <vt:lpstr>Sintaxe Básica</vt:lpstr>
      <vt:lpstr>Variáveis - Introdução</vt:lpstr>
      <vt:lpstr>Sintaxe Básica</vt:lpstr>
      <vt:lpstr>Tipos de dados</vt:lpstr>
      <vt:lpstr>Tipos de dados</vt:lpstr>
      <vt:lpstr>Apresentação do PowerPoint</vt:lpstr>
      <vt:lpstr>Variáveis null e undefined</vt:lpstr>
      <vt:lpstr>Alterando valores de variáveis</vt:lpstr>
      <vt:lpstr>Concatenação</vt:lpstr>
      <vt:lpstr>Concatenação usando prompt</vt:lpstr>
      <vt:lpstr>Apresentação do PowerPoint</vt:lpstr>
      <vt:lpstr>Apresentação do PowerPoint</vt:lpstr>
      <vt:lpstr>Estrutura de Controle Condicional</vt:lpstr>
      <vt:lpstr>Apresentação do PowerPoint</vt:lpstr>
      <vt:lpstr>Exemplo</vt:lpstr>
      <vt:lpstr>Apresentação do PowerPoint</vt:lpstr>
      <vt:lpstr>Exemplo</vt:lpstr>
      <vt:lpstr>Comando Switch - instrução para selecionar um dos muitos blocos de código a serem executados.</vt:lpstr>
      <vt:lpstr>Exemplo</vt:lpstr>
      <vt:lpstr>Exemplo</vt:lpstr>
      <vt:lpstr>Apresentação do PowerPoint</vt:lpstr>
      <vt:lpstr>Operadores de comparação de JavaScript </vt:lpstr>
      <vt:lpstr>Apresentação do PowerPoint</vt:lpstr>
      <vt:lpstr>Apresentação do PowerPoint</vt:lpstr>
      <vt:lpstr>Ponto de Atenção</vt:lpstr>
      <vt:lpstr>Operadores lógicos</vt:lpstr>
      <vt:lpstr>If/else - praticando com operador lógico &amp;&amp;</vt:lpstr>
      <vt:lpstr>If/else - praticando com operador lógico ||</vt:lpstr>
      <vt:lpstr>If/else - praticando com operador lógico !</vt:lpstr>
      <vt:lpstr>Operador ternário</vt:lpstr>
      <vt:lpstr>Apresentação do PowerPoint</vt:lpstr>
      <vt:lpstr>Apresentação do PowerPoint</vt:lpstr>
      <vt:lpstr>Apresentação do PowerPoint</vt:lpstr>
      <vt:lpstr>Operações aritméticas na atribuição de valores</vt:lpstr>
      <vt:lpstr>Precedência de execução das operações aritméticas</vt:lpstr>
      <vt:lpstr>Loops</vt:lpstr>
      <vt:lpstr>Loops</vt:lpstr>
      <vt:lpstr>Exemplo</vt:lpstr>
      <vt:lpstr>Exemplo</vt:lpstr>
      <vt:lpstr>Caixa de diálogos</vt:lpstr>
      <vt:lpstr>Caixa de diálogos</vt:lpstr>
      <vt:lpstr>Caixa de diálogos</vt:lpstr>
      <vt:lpstr>Tipos toString, parseInt() e parseFloat()</vt:lpstr>
      <vt:lpstr>Casting de tipos toString, parseInt() e parseFloat()</vt:lpstr>
      <vt:lpstr>Casting de tipos toString, parseInt() e parseFloat()</vt:lpstr>
      <vt:lpstr>Funções - Introdução</vt:lpstr>
      <vt:lpstr>Exemplo</vt:lpstr>
      <vt:lpstr>Escopo de variáveis</vt:lpstr>
      <vt:lpstr>Escopo de variáveis</vt:lpstr>
      <vt:lpstr>Escopo de variáveis</vt:lpstr>
      <vt:lpstr>Funções nativas da JS para manipular strings</vt:lpstr>
      <vt:lpstr>Funções nativas para tarefas matemáticas</vt:lpstr>
      <vt:lpstr>Funções nativas para manipular data</vt:lpstr>
      <vt:lpstr>Funções nativas para manipular data</vt:lpstr>
      <vt:lpstr>Apresentação do PowerPoint</vt:lpstr>
      <vt:lpstr>Exemplo</vt:lpstr>
      <vt:lpstr>Array básico</vt:lpstr>
      <vt:lpstr>Apresentação do PowerPoint</vt:lpstr>
      <vt:lpstr>Array básico</vt:lpstr>
      <vt:lpstr>Array básico</vt:lpstr>
      <vt:lpstr>Array básico</vt:lpstr>
      <vt:lpstr>Array Multidimensional</vt:lpstr>
      <vt:lpstr>Array Multidimensional</vt:lpstr>
      <vt:lpstr>Array Multidimensional</vt:lpstr>
      <vt:lpstr>Array - Métodos de inclusão e exclusão de elementos</vt:lpstr>
      <vt:lpstr>Array - Métodos de inclusão e exclusão de elementos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Requisitos Necessários</dc:title>
  <dc:creator>Claudio Lima</dc:creator>
  <cp:lastModifiedBy>CLAUDIO ETELVINO DE LIMA</cp:lastModifiedBy>
  <cp:revision>31</cp:revision>
  <dcterms:modified xsi:type="dcterms:W3CDTF">2024-08-12T19:03:20Z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0x010100277EEA5AB83D49499D84A27CF07AB9D5</vt:lpwstr>
  </property>
</Properties>
</file>